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2" r:id="rId2"/>
  </p:sldMasterIdLst>
  <p:handoutMasterIdLst>
    <p:handoutMasterId r:id="rId19"/>
  </p:handoutMasterIdLst>
  <p:sldIdLst>
    <p:sldId id="256" r:id="rId3"/>
    <p:sldId id="263" r:id="rId4"/>
    <p:sldId id="258" r:id="rId5"/>
    <p:sldId id="259" r:id="rId6"/>
    <p:sldId id="260" r:id="rId7"/>
    <p:sldId id="261" r:id="rId8"/>
    <p:sldId id="262" r:id="rId9"/>
    <p:sldId id="266" r:id="rId10"/>
    <p:sldId id="268" r:id="rId11"/>
    <p:sldId id="270" r:id="rId12"/>
    <p:sldId id="271" r:id="rId13"/>
    <p:sldId id="272" r:id="rId14"/>
    <p:sldId id="373" r:id="rId15"/>
    <p:sldId id="374" r:id="rId16"/>
    <p:sldId id="375" r:id="rId17"/>
    <p:sldId id="265" r:id="rId18"/>
  </p:sldIdLst>
  <p:sldSz cx="12192000" cy="6858000"/>
  <p:notesSz cx="10002838" cy="687546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vijetli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vijetli stil 3 - Isticanj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34563" cy="344967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5665961" y="0"/>
            <a:ext cx="4334563" cy="344967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5998D64D-9C61-4E4E-A305-309CC59F36F6}" type="datetimeFigureOut">
              <a:rPr lang="hr-HR" smtClean="0"/>
              <a:t>19.3.2017.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1" y="6530497"/>
            <a:ext cx="4334563" cy="344966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5665961" y="6530497"/>
            <a:ext cx="4334563" cy="344966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AF7DFF01-A9D1-41FD-8385-2DDE1761AAA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2374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9F2D-0A8C-410B-9880-33347432078F}" type="datetimeFigureOut">
              <a:rPr lang="hr-HR" smtClean="0"/>
              <a:t>19.3.2017.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89F31-0A8E-4B19-B928-287D31EEA9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5533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9F2D-0A8C-410B-9880-33347432078F}" type="datetimeFigureOut">
              <a:rPr lang="hr-HR" smtClean="0"/>
              <a:t>19.3.2017.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89F31-0A8E-4B19-B928-287D31EEA9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0170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9F2D-0A8C-410B-9880-33347432078F}" type="datetimeFigureOut">
              <a:rPr lang="hr-HR" smtClean="0"/>
              <a:t>19.3.2017.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89F31-0A8E-4B19-B928-287D31EEA9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5407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9F2D-0A8C-410B-9880-33347432078F}" type="datetimeFigureOut">
              <a:rPr lang="hr-HR" smtClean="0"/>
              <a:t>19.3.2017.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89F31-0A8E-4B19-B928-287D31EEA92A}" type="slidenum">
              <a:rPr lang="hr-HR" smtClean="0"/>
              <a:t>‹#›</a:t>
            </a:fld>
            <a:endParaRPr lang="hr-HR"/>
          </a:p>
        </p:txBody>
      </p:sp>
      <p:sp>
        <p:nvSpPr>
          <p:cNvPr id="18" name="Slide Number Placeholder 5"/>
          <p:cNvSpPr txBox="1">
            <a:spLocks/>
          </p:cNvSpPr>
          <p:nvPr userDrawn="1"/>
        </p:nvSpPr>
        <p:spPr>
          <a:xfrm>
            <a:off x="10830556" y="6217598"/>
            <a:ext cx="1339405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RS"/>
            </a:defPPr>
            <a:lvl1pPr marL="0" algn="r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sz="1200" dirty="0" smtClean="0"/>
          </a:p>
        </p:txBody>
      </p:sp>
    </p:spTree>
    <p:extLst>
      <p:ext uri="{BB962C8B-B14F-4D97-AF65-F5344CB8AC3E}">
        <p14:creationId xmlns:p14="http://schemas.microsoft.com/office/powerpoint/2010/main" val="3717693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9F2D-0A8C-410B-9880-33347432078F}" type="datetimeFigureOut">
              <a:rPr lang="hr-HR" smtClean="0"/>
              <a:t>19.3.2017.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89F31-0A8E-4B19-B928-287D31EEA9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6148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9F2D-0A8C-410B-9880-33347432078F}" type="datetimeFigureOut">
              <a:rPr lang="hr-HR" smtClean="0"/>
              <a:t>19.3.2017.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89F31-0A8E-4B19-B928-287D31EEA9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6478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9F2D-0A8C-410B-9880-33347432078F}" type="datetimeFigureOut">
              <a:rPr lang="hr-HR" smtClean="0"/>
              <a:t>19.3.2017.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89F31-0A8E-4B19-B928-287D31EEA9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4541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9F2D-0A8C-410B-9880-33347432078F}" type="datetimeFigureOut">
              <a:rPr lang="hr-HR" smtClean="0"/>
              <a:t>19.3.2017.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89F31-0A8E-4B19-B928-287D31EEA9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1155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9F2D-0A8C-410B-9880-33347432078F}" type="datetimeFigureOut">
              <a:rPr lang="hr-HR" smtClean="0"/>
              <a:t>19.3.2017.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89F31-0A8E-4B19-B928-287D31EEA9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00816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9F2D-0A8C-410B-9880-33347432078F}" type="datetimeFigureOut">
              <a:rPr lang="hr-HR" smtClean="0"/>
              <a:t>19.3.2017.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89F31-0A8E-4B19-B928-287D31EEA9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72739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9F2D-0A8C-410B-9880-33347432078F}" type="datetimeFigureOut">
              <a:rPr lang="hr-HR" smtClean="0"/>
              <a:t>19.3.2017.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89F31-0A8E-4B19-B928-287D31EEA9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1547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9F2D-0A8C-410B-9880-33347432078F}" type="datetimeFigureOut">
              <a:rPr lang="hr-HR" smtClean="0"/>
              <a:t>19.3.2017.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89F31-0A8E-4B19-B928-287D31EEA9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3801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9F2D-0A8C-410B-9880-33347432078F}" type="datetimeFigureOut">
              <a:rPr lang="hr-HR" smtClean="0"/>
              <a:t>19.3.2017.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89F31-0A8E-4B19-B928-287D31EEA9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45254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Split, 11.2.2017</a:t>
            </a:r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r-HR" smtClean="0"/>
              <a:t>Centar izvrsnosti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737603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Split, 11.2.2017</a:t>
            </a:r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r-HR" smtClean="0"/>
              <a:t>Centar izvrsnosti</a:t>
            </a:r>
            <a:endParaRPr lang="hr-HR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52183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Split, 11.2.2017</a:t>
            </a:r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r-HR" smtClean="0"/>
              <a:t>Centar izvrsnosti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568920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Split, 11.2.2017</a:t>
            </a:r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r-HR" smtClean="0"/>
              <a:t>Centar izvrsnosti</a:t>
            </a:r>
            <a:endParaRPr lang="hr-HR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57779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Split, 11.2.2017</a:t>
            </a:r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r-HR" smtClean="0"/>
              <a:t>Centar izvrsnosti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221059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9F2D-0A8C-410B-9880-33347432078F}" type="datetimeFigureOut">
              <a:rPr lang="hr-HR" smtClean="0"/>
              <a:t>19.3.2017.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89F31-0A8E-4B19-B928-287D31EEA9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17083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9F2D-0A8C-410B-9880-33347432078F}" type="datetimeFigureOut">
              <a:rPr lang="hr-HR" smtClean="0"/>
              <a:t>19.3.2017.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89F31-0A8E-4B19-B928-287D31EEA9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3452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9F2D-0A8C-410B-9880-33347432078F}" type="datetimeFigureOut">
              <a:rPr lang="hr-HR" smtClean="0"/>
              <a:t>19.3.2017.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89F31-0A8E-4B19-B928-287D31EEA9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0525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9F2D-0A8C-410B-9880-33347432078F}" type="datetimeFigureOut">
              <a:rPr lang="hr-HR" smtClean="0"/>
              <a:t>19.3.2017.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89F31-0A8E-4B19-B928-287D31EEA9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7189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9F2D-0A8C-410B-9880-33347432078F}" type="datetimeFigureOut">
              <a:rPr lang="hr-HR" smtClean="0"/>
              <a:t>19.3.2017.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89F31-0A8E-4B19-B928-287D31EEA9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616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9F2D-0A8C-410B-9880-33347432078F}" type="datetimeFigureOut">
              <a:rPr lang="hr-HR" smtClean="0"/>
              <a:t>19.3.2017.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89F31-0A8E-4B19-B928-287D31EEA9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1748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9F2D-0A8C-410B-9880-33347432078F}" type="datetimeFigureOut">
              <a:rPr lang="hr-HR" smtClean="0"/>
              <a:t>19.3.2017.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89F31-0A8E-4B19-B928-287D31EEA9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7310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9F2D-0A8C-410B-9880-33347432078F}" type="datetimeFigureOut">
              <a:rPr lang="hr-HR" smtClean="0"/>
              <a:t>19.3.2017.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89F31-0A8E-4B19-B928-287D31EEA9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228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9F2D-0A8C-410B-9880-33347432078F}" type="datetimeFigureOut">
              <a:rPr lang="hr-HR" smtClean="0"/>
              <a:t>19.3.2017.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89F31-0A8E-4B19-B928-287D31EEA9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203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9448800" y="646567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dirty="0" smtClean="0"/>
              <a:t>Split, 11.2.2017</a:t>
            </a:r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2087592" cy="8387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dirty="0" smtClean="0"/>
              <a:t>Centar izvrsnosti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53860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smtClean="0"/>
              <a:t>Split, 11.2.2017</a:t>
            </a:r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Centar izvrsnosti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8783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664515"/>
            <a:ext cx="10058400" cy="3566160"/>
          </a:xfrm>
        </p:spPr>
        <p:txBody>
          <a:bodyPr/>
          <a:lstStyle/>
          <a:p>
            <a:r>
              <a:rPr lang="hr-HR" dirty="0" smtClean="0"/>
              <a:t>KLOKAN ZADACI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245783" y="4230675"/>
            <a:ext cx="7766936" cy="1096899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6" name="Picture 6" descr="Graphic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990" y="4468136"/>
            <a:ext cx="1974793" cy="171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Graphic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2948" y="2438749"/>
            <a:ext cx="1606600" cy="1398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Graphic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0176" y="1341248"/>
            <a:ext cx="1461654" cy="1272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Graphic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0279" y="988818"/>
            <a:ext cx="1213685" cy="105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Graphic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5026" y="664515"/>
            <a:ext cx="794925" cy="691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286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22222E-6 L 0.02696 -0.0375 C 0.03268 -0.04583 0.04102 -0.05023 0.05 -0.05023 C 0.06003 -0.05023 0.0681 -0.04583 0.0737 -0.0375 L 0.10091 -2.22222E-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9" y="-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4.44444E-6 L 0.025 -0.04236 C 0.03021 -0.05208 0.03802 -0.05694 0.04623 -0.05694 C 0.0556 -0.05694 0.06302 -0.05208 0.06823 -0.04236 L 0.09336 -4.44444E-6 " pathEditMode="relative" rAng="0" ptsTypes="AAAAA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61" y="-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6 0.00996 L 0.0349 -0.03657 C 0.04063 -0.04675 0.04935 -0.05231 0.05846 -0.05231 C 0.06888 -0.05231 0.07721 -0.04675 0.08294 -0.03657 L 0.11081 0.00996 " pathEditMode="relative" rAng="0" ptsTypes="AAA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82" y="-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2.59259E-6 L 0.03294 -0.05695 C 0.03984 -0.06968 0.05026 -0.07639 0.06106 -0.07639 C 0.07343 -0.07639 0.08333 -0.06968 0.0901 -0.05695 L 0.12343 2.59259E-6 " pathEditMode="relative" rAng="0" ptsTypes="AAAAA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72" y="-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1.85185E-6 L 0.03333 -0.05532 C 0.04023 -0.06782 0.05078 -0.0743 0.06158 -0.0743 C 0.07408 -0.0743 0.08411 -0.06782 0.09101 -0.05532 L 0.1246 -1.85185E-6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24" y="-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8258" y="4528659"/>
            <a:ext cx="2171700" cy="2105025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hr-HR" dirty="0" smtClean="0"/>
              <a:t>Prošli </a:t>
            </a:r>
            <a:r>
              <a:rPr lang="hr-HR" dirty="0"/>
              <a:t>tjedan 5.c  razred naše škole nije imao jedan školski sat matematike (inače imaju 4 sata matematike tjedno). Koliko je sekundi </a:t>
            </a:r>
            <a:r>
              <a:rPr lang="hr-HR" dirty="0" smtClean="0"/>
              <a:t>nastave </a:t>
            </a:r>
            <a:r>
              <a:rPr lang="hr-HR" dirty="0"/>
              <a:t>matematike bilo u tom tjednu?</a:t>
            </a:r>
          </a:p>
          <a:p>
            <a:pPr marL="0" lvl="0" indent="0">
              <a:buNone/>
            </a:pPr>
            <a:endParaRPr lang="hr-HR" dirty="0"/>
          </a:p>
          <a:p>
            <a:pPr marL="0" lvl="0" indent="0">
              <a:buNone/>
            </a:pPr>
            <a:endParaRPr lang="hr-HR" dirty="0" smtClean="0"/>
          </a:p>
          <a:p>
            <a:pPr marL="0" lv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	 A) 3∙40∙60   B) 3∙40∙60∙60    C) 3∙60∙60	D) 4∙40∙60	  E) 4∙60∙60</a:t>
            </a:r>
          </a:p>
          <a:p>
            <a:pPr marL="0" indent="0">
              <a:buNone/>
            </a:pPr>
            <a:endParaRPr lang="hr-HR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sz="2400" dirty="0" smtClean="0">
                <a:latin typeface="Comic Sans MS" panose="030F0702030302020204" pitchFamily="66" charset="0"/>
              </a:rPr>
              <a:t>	</a:t>
            </a:r>
            <a:endParaRPr lang="hr-HR" sz="2400" dirty="0">
              <a:latin typeface="Comic Sans MS" panose="030F0702030302020204" pitchFamily="66" charset="0"/>
            </a:endParaRPr>
          </a:p>
        </p:txBody>
      </p:sp>
      <p:sp>
        <p:nvSpPr>
          <p:cNvPr id="5" name="Elipsa 4"/>
          <p:cNvSpPr/>
          <p:nvPr/>
        </p:nvSpPr>
        <p:spPr>
          <a:xfrm>
            <a:off x="1093797" y="4241276"/>
            <a:ext cx="483326" cy="574766"/>
          </a:xfrm>
          <a:prstGeom prst="ellipse">
            <a:avLst/>
          </a:prstGeom>
          <a:solidFill>
            <a:srgbClr val="FF0000">
              <a:alpha val="48000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847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10847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720448"/>
            <a:ext cx="8596668" cy="388077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 startAt="5"/>
            </a:pPr>
            <a:r>
              <a:rPr lang="hr-HR" dirty="0" smtClean="0"/>
              <a:t>U </a:t>
            </a:r>
            <a:r>
              <a:rPr lang="hr-HR" dirty="0"/>
              <a:t>knjižnici škole ima 4 710 knjiga. Školu pohađa 579 učenika. Nakon što knjižničarka Marija podijeli knjige tako da svaki učenik dobije najveći i  jednak broj knjiga? Koliko knjiga ostane u knjižnici?</a:t>
            </a:r>
          </a:p>
          <a:p>
            <a:pPr lvl="0">
              <a:buFont typeface="+mj-lt"/>
              <a:buAutoNum type="arabicPeriod" startAt="5"/>
            </a:pPr>
            <a:endParaRPr lang="hr-HR" dirty="0" smtClean="0"/>
          </a:p>
          <a:p>
            <a:pPr marL="0" lvl="0" indent="0">
              <a:buNone/>
            </a:pPr>
            <a:endParaRPr lang="hr-HR" dirty="0"/>
          </a:p>
          <a:p>
            <a:pPr marL="0" lvl="0" indent="0">
              <a:buNone/>
            </a:pPr>
            <a:endParaRPr lang="hr-HR" dirty="0"/>
          </a:p>
          <a:p>
            <a:pPr marL="0" lvl="0" indent="0">
              <a:buNone/>
            </a:pPr>
            <a:r>
              <a:rPr lang="hr-HR" dirty="0" smtClean="0"/>
              <a:t>		A) 5</a:t>
            </a:r>
            <a:r>
              <a:rPr lang="hr-HR" dirty="0"/>
              <a:t>		B) 8	 	C) 15	 	D) 61	 	E) 78 </a:t>
            </a:r>
          </a:p>
          <a:p>
            <a:pPr marL="457200" indent="-457200">
              <a:buFont typeface="+mj-lt"/>
              <a:buAutoNum type="arabicPeriod" startAt="5"/>
            </a:pPr>
            <a:endParaRPr lang="hr-HR" sz="2400" dirty="0">
              <a:latin typeface="Comic Sans MS" panose="030F0702030302020204" pitchFamily="66" charset="0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6088304" y="3660834"/>
            <a:ext cx="483326" cy="574766"/>
          </a:xfrm>
          <a:prstGeom prst="ellipse">
            <a:avLst/>
          </a:prstGeom>
          <a:solidFill>
            <a:srgbClr val="FF0000">
              <a:alpha val="48000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1705" y="4235600"/>
            <a:ext cx="3083598" cy="259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51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+mj-lt"/>
              <a:buAutoNum type="arabicPeriod" startAt="6"/>
            </a:pPr>
            <a:r>
              <a:rPr lang="hr-HR" dirty="0" smtClean="0"/>
              <a:t>	Tlocrtna </a:t>
            </a:r>
            <a:r>
              <a:rPr lang="hr-HR" dirty="0"/>
              <a:t>površina školske  dvorane je 410 m</a:t>
            </a:r>
            <a:r>
              <a:rPr lang="hr-HR" baseline="30000" dirty="0"/>
              <a:t>2 </a:t>
            </a:r>
            <a:r>
              <a:rPr lang="hr-HR" dirty="0"/>
              <a:t> a ostatak škole je za 60 m</a:t>
            </a:r>
            <a:r>
              <a:rPr lang="hr-HR" baseline="30000" dirty="0"/>
              <a:t>2</a:t>
            </a:r>
            <a:r>
              <a:rPr lang="hr-HR" dirty="0"/>
              <a:t> veći. Površina školske parcele je  šest puta veća od škole i dvorane zajedno. Kolika je površina parcele na kojoj se nalazi škola?</a:t>
            </a:r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  <a:p>
            <a:endParaRPr lang="hr-HR" dirty="0"/>
          </a:p>
          <a:p>
            <a:pPr marL="0" indent="0">
              <a:buNone/>
            </a:pPr>
            <a:r>
              <a:rPr lang="hr-HR" dirty="0" smtClean="0"/>
              <a:t>	A</a:t>
            </a:r>
            <a:r>
              <a:rPr lang="hr-HR" dirty="0"/>
              <a:t>) 770 m</a:t>
            </a:r>
            <a:r>
              <a:rPr lang="hr-HR" baseline="30000" dirty="0"/>
              <a:t>2</a:t>
            </a:r>
            <a:r>
              <a:rPr lang="hr-HR" dirty="0"/>
              <a:t>	B) 1 820 m</a:t>
            </a:r>
            <a:r>
              <a:rPr lang="hr-HR" baseline="30000" dirty="0"/>
              <a:t>2</a:t>
            </a:r>
            <a:r>
              <a:rPr lang="hr-HR" dirty="0"/>
              <a:t>	 C) 2 820 m</a:t>
            </a:r>
            <a:r>
              <a:rPr lang="hr-HR" baseline="30000" dirty="0"/>
              <a:t>2</a:t>
            </a:r>
            <a:r>
              <a:rPr lang="hr-HR" dirty="0"/>
              <a:t>	     D) 5 280 m</a:t>
            </a:r>
            <a:r>
              <a:rPr lang="hr-HR" baseline="30000" dirty="0"/>
              <a:t>2</a:t>
            </a:r>
            <a:r>
              <a:rPr lang="hr-HR" dirty="0"/>
              <a:t>	 E) 147 600 m</a:t>
            </a:r>
            <a:r>
              <a:rPr lang="hr-HR" baseline="30000" dirty="0"/>
              <a:t>2</a:t>
            </a:r>
            <a:endParaRPr lang="hr-HR" dirty="0"/>
          </a:p>
          <a:p>
            <a:endParaRPr lang="hr-HR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hr-HR" sz="2400" dirty="0">
              <a:latin typeface="Comic Sans MS" panose="030F0702030302020204" pitchFamily="66" charset="0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5416747" y="4224179"/>
            <a:ext cx="483326" cy="574766"/>
          </a:xfrm>
          <a:prstGeom prst="ellipse">
            <a:avLst/>
          </a:prstGeom>
          <a:solidFill>
            <a:srgbClr val="FF0000">
              <a:alpha val="48000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7" name="Slika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627" y="144305"/>
            <a:ext cx="2238375" cy="190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68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 startAt="7"/>
            </a:pPr>
            <a:r>
              <a:rPr lang="hr-HR" dirty="0" smtClean="0"/>
              <a:t>	Ravnatelj </a:t>
            </a:r>
            <a:r>
              <a:rPr lang="hr-HR" dirty="0"/>
              <a:t>je broj razrednih odjela u područnoj školi  pomnožio sa tim istim brojem, dodao 1, pomnožio dobiveni rezultat brojem 10, dodao 3, pomnožio tako dobiveni rezultat brojem 4 i dobio 2012. Koliko je razrednih odjela u područnoj školi</a:t>
            </a:r>
            <a:r>
              <a:rPr lang="hr-HR" dirty="0" smtClean="0"/>
              <a:t>?</a:t>
            </a:r>
          </a:p>
          <a:p>
            <a:pPr lvl="0"/>
            <a:endParaRPr lang="hr-HR" dirty="0"/>
          </a:p>
          <a:p>
            <a:pPr lvl="0"/>
            <a:endParaRPr lang="hr-HR" dirty="0" smtClean="0"/>
          </a:p>
          <a:p>
            <a:pPr marL="0" lv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		A</a:t>
            </a:r>
            <a:r>
              <a:rPr lang="hr-HR" dirty="0"/>
              <a:t>) 5	 	B) 7	  	C) 8 	 	D) 9	 	E) 21</a:t>
            </a:r>
          </a:p>
          <a:p>
            <a:endParaRPr lang="hr-HR" dirty="0"/>
          </a:p>
        </p:txBody>
      </p:sp>
      <p:sp>
        <p:nvSpPr>
          <p:cNvPr id="4" name="Elipsa 3"/>
          <p:cNvSpPr/>
          <p:nvPr/>
        </p:nvSpPr>
        <p:spPr>
          <a:xfrm>
            <a:off x="2363440" y="4485779"/>
            <a:ext cx="483326" cy="574766"/>
          </a:xfrm>
          <a:prstGeom prst="ellipse">
            <a:avLst/>
          </a:prstGeom>
          <a:solidFill>
            <a:srgbClr val="FF0000">
              <a:alpha val="48000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611" y="238591"/>
            <a:ext cx="2012103" cy="169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17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1504" y="5537200"/>
            <a:ext cx="8596668" cy="1320800"/>
          </a:xfrm>
        </p:spPr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 startAt="8"/>
            </a:pPr>
            <a:r>
              <a:rPr lang="hr-HR" dirty="0" smtClean="0"/>
              <a:t>	Nastavnica </a:t>
            </a:r>
            <a:r>
              <a:rPr lang="hr-HR" dirty="0" err="1"/>
              <a:t>Eleonora</a:t>
            </a:r>
            <a:r>
              <a:rPr lang="hr-HR" dirty="0"/>
              <a:t> podijelila je svakom učeniku papir oblika pravokutnika. Duljine stranica papira su 192 mm i 84 mm. Učenici papir moraju izrezati usporedno sa jednom stranicom tako da odrežu kvadrat. Isti postupak nastavljamo s ostatkom papira. Kolika je duljina stranice najmanjeg kvadrata koji možemo dobiti takvim postupkom</a:t>
            </a:r>
            <a:r>
              <a:rPr lang="hr-HR" dirty="0" smtClean="0"/>
              <a:t>?</a:t>
            </a:r>
          </a:p>
          <a:p>
            <a:pPr marL="0" lvl="0" indent="0">
              <a:buNone/>
            </a:pPr>
            <a:endParaRPr lang="hr-HR" dirty="0"/>
          </a:p>
          <a:p>
            <a:pPr marL="0" lvl="0" indent="0">
              <a:buNone/>
            </a:pPr>
            <a:endParaRPr lang="hr-HR" dirty="0"/>
          </a:p>
          <a:p>
            <a:pPr marL="0" lvl="0" indent="0">
              <a:buNone/>
            </a:pPr>
            <a:r>
              <a:rPr lang="hr-HR" dirty="0" smtClean="0"/>
              <a:t>	A) 4 </a:t>
            </a:r>
            <a:r>
              <a:rPr lang="hr-HR" dirty="0"/>
              <a:t>mm	</a:t>
            </a:r>
            <a:r>
              <a:rPr lang="hr-HR" dirty="0" smtClean="0"/>
              <a:t>     B</a:t>
            </a:r>
            <a:r>
              <a:rPr lang="hr-HR" dirty="0"/>
              <a:t>) 6 mm	</a:t>
            </a:r>
            <a:r>
              <a:rPr lang="hr-HR" dirty="0" smtClean="0"/>
              <a:t>    </a:t>
            </a:r>
            <a:r>
              <a:rPr lang="hr-HR" dirty="0"/>
              <a:t>C) 10 mm	</a:t>
            </a:r>
            <a:r>
              <a:rPr lang="hr-HR" dirty="0" smtClean="0"/>
              <a:t>    D</a:t>
            </a:r>
            <a:r>
              <a:rPr lang="hr-HR" dirty="0"/>
              <a:t>) 12 mm	</a:t>
            </a:r>
            <a:r>
              <a:rPr lang="hr-HR" dirty="0" smtClean="0"/>
              <a:t>     </a:t>
            </a:r>
            <a:r>
              <a:rPr lang="hr-HR" dirty="0"/>
              <a:t>E) 24 mm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Elipsa 3"/>
          <p:cNvSpPr/>
          <p:nvPr/>
        </p:nvSpPr>
        <p:spPr>
          <a:xfrm>
            <a:off x="5080514" y="4394339"/>
            <a:ext cx="483326" cy="574766"/>
          </a:xfrm>
          <a:prstGeom prst="ellipse">
            <a:avLst/>
          </a:prstGeom>
          <a:solidFill>
            <a:srgbClr val="FF0000">
              <a:alpha val="48000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7170" name="Picture 2" descr="Slikovni rezultat za papi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745" y="3708400"/>
            <a:ext cx="18002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89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9"/>
            </a:pPr>
            <a:r>
              <a:rPr lang="hr-HR" sz="2200" dirty="0" smtClean="0">
                <a:solidFill>
                  <a:schemeClr val="tx1"/>
                </a:solidFill>
              </a:rPr>
              <a:t>Računovođa </a:t>
            </a:r>
            <a:r>
              <a:rPr lang="hr-HR" sz="2200" dirty="0">
                <a:solidFill>
                  <a:schemeClr val="tx1"/>
                </a:solidFill>
              </a:rPr>
              <a:t>je u školskoj blagajni imala 500 kuna. Kada je plaćala knjige za učeničke nagrade izvela je račun: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332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pPr marL="0" indent="0">
              <a:buNone/>
            </a:pPr>
            <a:r>
              <a:rPr lang="hr-HR" dirty="0"/>
              <a:t>A)	 U blagajni nedostaje 10 kn!</a:t>
            </a:r>
          </a:p>
          <a:p>
            <a:pPr marL="0" indent="0">
              <a:buNone/>
            </a:pPr>
            <a:r>
              <a:rPr lang="hr-HR" dirty="0"/>
              <a:t>B)	U blagajni je viška 10 kn! </a:t>
            </a:r>
          </a:p>
          <a:p>
            <a:pPr marL="0" indent="0">
              <a:buNone/>
            </a:pPr>
            <a:r>
              <a:rPr lang="hr-HR" dirty="0"/>
              <a:t>C)	U blagajni je viška 510 kn!</a:t>
            </a:r>
          </a:p>
          <a:p>
            <a:pPr marL="0" indent="0">
              <a:buNone/>
            </a:pPr>
            <a:r>
              <a:rPr lang="hr-HR" dirty="0"/>
              <a:t>D)	U blagajni nedostaje 510 kn!</a:t>
            </a:r>
          </a:p>
          <a:p>
            <a:pPr marL="0" indent="0">
              <a:buNone/>
            </a:pPr>
            <a:r>
              <a:rPr lang="hr-HR" dirty="0"/>
              <a:t>E)	Nema greške, ne može se izjednačavat ono što se uzme i ono što ostane!</a:t>
            </a:r>
          </a:p>
        </p:txBody>
      </p:sp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537993"/>
              </p:ext>
            </p:extLst>
          </p:nvPr>
        </p:nvGraphicFramePr>
        <p:xfrm>
          <a:off x="1798365" y="1800680"/>
          <a:ext cx="6354606" cy="1887916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177303">
                  <a:extLst>
                    <a:ext uri="{9D8B030D-6E8A-4147-A177-3AD203B41FA5}">
                      <a16:colId xmlns:a16="http://schemas.microsoft.com/office/drawing/2014/main" val="3673602765"/>
                    </a:ext>
                  </a:extLst>
                </a:gridCol>
                <a:gridCol w="3177303">
                  <a:extLst>
                    <a:ext uri="{9D8B030D-6E8A-4147-A177-3AD203B41FA5}">
                      <a16:colId xmlns:a16="http://schemas.microsoft.com/office/drawing/2014/main" val="3818529419"/>
                    </a:ext>
                  </a:extLst>
                </a:gridCol>
              </a:tblGrid>
              <a:tr h="18879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Uzela: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         200 kn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         150 kn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           90 kn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u="sng" dirty="0">
                          <a:effectLst/>
                        </a:rPr>
                        <a:t>            60 kn_______   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Suma: 500  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Ostaje: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          300 kn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          150 kn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             60 kn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u="sng" dirty="0">
                          <a:effectLst/>
                        </a:rPr>
                        <a:t>               0 kn____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Suma:  510 kn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 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2365492"/>
                  </a:ext>
                </a:extLst>
              </a:tr>
            </a:tbl>
          </a:graphicData>
        </a:graphic>
      </p:graphicFrame>
      <p:sp>
        <p:nvSpPr>
          <p:cNvPr id="7" name="Elipsa 6"/>
          <p:cNvSpPr/>
          <p:nvPr/>
        </p:nvSpPr>
        <p:spPr>
          <a:xfrm>
            <a:off x="559859" y="5732201"/>
            <a:ext cx="483326" cy="574766"/>
          </a:xfrm>
          <a:prstGeom prst="ellipse">
            <a:avLst/>
          </a:prstGeom>
          <a:solidFill>
            <a:srgbClr val="FF0000">
              <a:alpha val="48000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2971" y="3015544"/>
            <a:ext cx="1695450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45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r-HR" dirty="0">
              <a:latin typeface="Comic Sans MS" panose="030F0702030302020204" pitchFamily="66" charset="0"/>
            </a:endParaRP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152" y="2160588"/>
            <a:ext cx="5329734" cy="3881437"/>
          </a:xfrm>
        </p:spPr>
      </p:pic>
    </p:spTree>
    <p:extLst>
      <p:ext uri="{BB962C8B-B14F-4D97-AF65-F5344CB8AC3E}">
        <p14:creationId xmlns:p14="http://schemas.microsoft.com/office/powerpoint/2010/main" val="226627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„Klokan bez granica”?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252" y="1802674"/>
            <a:ext cx="6056313" cy="4031774"/>
          </a:xfrm>
        </p:spPr>
      </p:pic>
    </p:spTree>
    <p:extLst>
      <p:ext uri="{BB962C8B-B14F-4D97-AF65-F5344CB8AC3E}">
        <p14:creationId xmlns:p14="http://schemas.microsoft.com/office/powerpoint/2010/main" val="293241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mic Sans MS" panose="030F0702030302020204" pitchFamily="66" charset="0"/>
              </a:rPr>
              <a:t>Tko ga i od kada organizira?</a:t>
            </a:r>
            <a:endParaRPr lang="hr-HR" dirty="0">
              <a:latin typeface="Comic Sans MS" panose="030F0702030302020204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Comic Sans MS" panose="030F0702030302020204" pitchFamily="66" charset="0"/>
                <a:cs typeface="Arial" panose="020B0604020202020204" pitchFamily="34" charset="0"/>
              </a:rPr>
              <a:t>80-ih </a:t>
            </a:r>
            <a:r>
              <a:rPr lang="hr-HR" dirty="0">
                <a:latin typeface="Comic Sans MS" panose="030F0702030302020204" pitchFamily="66" charset="0"/>
                <a:cs typeface="Arial" panose="020B0604020202020204" pitchFamily="34" charset="0"/>
              </a:rPr>
              <a:t>godina prošloga stoljeća u australskim školama prof. </a:t>
            </a:r>
            <a:r>
              <a:rPr lang="hr-HR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O’Halloran</a:t>
            </a:r>
            <a:r>
              <a:rPr lang="hr-HR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hr-HR" dirty="0">
                <a:latin typeface="Comic Sans MS" panose="030F0702030302020204" pitchFamily="66" charset="0"/>
                <a:cs typeface="Arial" panose="020B0604020202020204" pitchFamily="34" charset="0"/>
              </a:rPr>
              <a:t>pokreće novi tip natjecanja </a:t>
            </a:r>
            <a:r>
              <a:rPr lang="hr-HR" dirty="0" smtClean="0">
                <a:latin typeface="Comic Sans MS" panose="030F0702030302020204" pitchFamily="66" charset="0"/>
                <a:cs typeface="Arial" panose="020B0604020202020204" pitchFamily="34" charset="0"/>
              </a:rPr>
              <a:t>i postiže velike uspjehe.</a:t>
            </a:r>
            <a:endParaRPr lang="hr-HR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>
              <a:buFont typeface="Arial" charset="0"/>
              <a:buChar char="•"/>
            </a:pPr>
            <a:r>
              <a:rPr lang="hr-HR" dirty="0">
                <a:latin typeface="Comic Sans MS" panose="030F0702030302020204" pitchFamily="66" charset="0"/>
                <a:cs typeface="Arial" panose="020B0604020202020204" pitchFamily="34" charset="0"/>
              </a:rPr>
              <a:t>1991. dva francuska profesora </a:t>
            </a:r>
            <a:r>
              <a:rPr lang="hr-HR" dirty="0" smtClean="0">
                <a:latin typeface="Comic Sans MS" panose="030F0702030302020204" pitchFamily="66" charset="0"/>
                <a:cs typeface="Arial" panose="020B0604020202020204" pitchFamily="34" charset="0"/>
              </a:rPr>
              <a:t>uvode slično</a:t>
            </a:r>
            <a:r>
              <a:rPr lang="en-US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hr-HR" dirty="0">
                <a:latin typeface="Comic Sans MS" panose="030F0702030302020204" pitchFamily="66" charset="0"/>
                <a:cs typeface="Arial" panose="020B0604020202020204" pitchFamily="34" charset="0"/>
              </a:rPr>
              <a:t>natjecanje – </a:t>
            </a:r>
            <a:r>
              <a:rPr lang="hr-HR" i="1" dirty="0" smtClean="0">
                <a:latin typeface="Comic Sans MS" panose="030F0702030302020204" pitchFamily="66" charset="0"/>
                <a:cs typeface="Arial" panose="020B0604020202020204" pitchFamily="34" charset="0"/>
              </a:rPr>
              <a:t>Klokan</a:t>
            </a:r>
          </a:p>
          <a:p>
            <a:r>
              <a:rPr lang="hr-HR" dirty="0">
                <a:latin typeface="Comic Sans MS" panose="030F0702030302020204" pitchFamily="66" charset="0"/>
                <a:cs typeface="Arial" panose="020B0604020202020204" pitchFamily="34" charset="0"/>
              </a:rPr>
              <a:t>Broj </a:t>
            </a:r>
            <a:r>
              <a:rPr lang="hr-HR" dirty="0" smtClean="0">
                <a:latin typeface="Comic Sans MS" panose="030F0702030302020204" pitchFamily="66" charset="0"/>
                <a:cs typeface="Arial" panose="020B0604020202020204" pitchFamily="34" charset="0"/>
              </a:rPr>
              <a:t>natjecatelja:	 1991</a:t>
            </a:r>
            <a:r>
              <a:rPr lang="hr-HR" dirty="0">
                <a:latin typeface="Comic Sans MS" panose="030F0702030302020204" pitchFamily="66" charset="0"/>
                <a:cs typeface="Arial" panose="020B0604020202020204" pitchFamily="34" charset="0"/>
              </a:rPr>
              <a:t>. – 120 000</a:t>
            </a:r>
          </a:p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  <a:cs typeface="Arial" panose="020B0604020202020204" pitchFamily="34" charset="0"/>
              </a:rPr>
              <a:t>	</a:t>
            </a:r>
            <a:r>
              <a:rPr lang="hr-HR" dirty="0" smtClean="0">
                <a:latin typeface="Comic Sans MS" panose="030F0702030302020204" pitchFamily="66" charset="0"/>
                <a:cs typeface="Arial" panose="020B0604020202020204" pitchFamily="34" charset="0"/>
              </a:rPr>
              <a:t>				 1992</a:t>
            </a:r>
            <a:r>
              <a:rPr lang="hr-HR" dirty="0">
                <a:latin typeface="Comic Sans MS" panose="030F0702030302020204" pitchFamily="66" charset="0"/>
                <a:cs typeface="Arial" panose="020B0604020202020204" pitchFamily="34" charset="0"/>
              </a:rPr>
              <a:t>. – 300 000</a:t>
            </a:r>
          </a:p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  <a:cs typeface="Arial" panose="020B0604020202020204" pitchFamily="34" charset="0"/>
              </a:rPr>
              <a:t>	</a:t>
            </a:r>
            <a:r>
              <a:rPr lang="hr-HR" dirty="0" smtClean="0">
                <a:latin typeface="Comic Sans MS" panose="030F0702030302020204" pitchFamily="66" charset="0"/>
                <a:cs typeface="Arial" panose="020B0604020202020204" pitchFamily="34" charset="0"/>
              </a:rPr>
              <a:t>				 1993. </a:t>
            </a:r>
            <a:r>
              <a:rPr lang="hr-HR" dirty="0">
                <a:latin typeface="Comic Sans MS" panose="030F0702030302020204" pitchFamily="66" charset="0"/>
                <a:cs typeface="Arial" panose="020B0604020202020204" pitchFamily="34" charset="0"/>
              </a:rPr>
              <a:t>– 500 000</a:t>
            </a:r>
          </a:p>
          <a:p>
            <a:pPr>
              <a:buFont typeface="Arial" charset="0"/>
              <a:buChar char="•"/>
            </a:pPr>
            <a:r>
              <a:rPr lang="hr-HR" dirty="0" smtClean="0">
                <a:latin typeface="Comic Sans MS" panose="030F0702030302020204" pitchFamily="66" charset="0"/>
                <a:cs typeface="Arial" panose="020B0604020202020204" pitchFamily="34" charset="0"/>
              </a:rPr>
              <a:t>1993</a:t>
            </a:r>
            <a:r>
              <a:rPr lang="hr-HR" dirty="0">
                <a:latin typeface="Comic Sans MS" panose="030F0702030302020204" pitchFamily="66" charset="0"/>
                <a:cs typeface="Arial" panose="020B0604020202020204" pitchFamily="34" charset="0"/>
              </a:rPr>
              <a:t>. </a:t>
            </a:r>
            <a:r>
              <a:rPr lang="hr-HR" dirty="0" smtClean="0">
                <a:latin typeface="Comic Sans MS" panose="030F0702030302020204" pitchFamily="66" charset="0"/>
                <a:cs typeface="Arial" panose="020B0604020202020204" pitchFamily="34" charset="0"/>
              </a:rPr>
              <a:t>– sastanak </a:t>
            </a:r>
            <a:r>
              <a:rPr lang="hr-HR" dirty="0">
                <a:latin typeface="Comic Sans MS" panose="030F0702030302020204" pitchFamily="66" charset="0"/>
                <a:cs typeface="Arial" panose="020B0604020202020204" pitchFamily="34" charset="0"/>
              </a:rPr>
              <a:t>predstavnika 8 </a:t>
            </a:r>
            <a:r>
              <a:rPr lang="hr-HR" dirty="0" smtClean="0">
                <a:latin typeface="Comic Sans MS" panose="030F0702030302020204" pitchFamily="66" charset="0"/>
                <a:cs typeface="Arial" panose="020B0604020202020204" pitchFamily="34" charset="0"/>
              </a:rPr>
              <a:t>zemalja Europe koji su </a:t>
            </a:r>
            <a:r>
              <a:rPr lang="hr-HR" dirty="0">
                <a:latin typeface="Comic Sans MS" panose="030F0702030302020204" pitchFamily="66" charset="0"/>
                <a:cs typeface="Arial" panose="020B0604020202020204" pitchFamily="34" charset="0"/>
              </a:rPr>
              <a:t>odlučili </a:t>
            </a:r>
            <a:r>
              <a:rPr lang="hr-HR" dirty="0" smtClean="0">
                <a:latin typeface="Comic Sans MS" panose="030F0702030302020204" pitchFamily="66" charset="0"/>
                <a:cs typeface="Arial" panose="020B0604020202020204" pitchFamily="34" charset="0"/>
              </a:rPr>
              <a:t>organizirati </a:t>
            </a:r>
            <a:r>
              <a:rPr lang="hr-HR" dirty="0">
                <a:latin typeface="Comic Sans MS" panose="030F0702030302020204" pitchFamily="66" charset="0"/>
                <a:cs typeface="Arial" panose="020B0604020202020204" pitchFamily="34" charset="0"/>
              </a:rPr>
              <a:t>natjecanje i u svojim zemljama </a:t>
            </a:r>
            <a:r>
              <a:rPr lang="hr-HR" dirty="0" smtClean="0">
                <a:latin typeface="Comic Sans MS" panose="030F0702030302020204" pitchFamily="66" charset="0"/>
                <a:cs typeface="Arial" panose="020B0604020202020204" pitchFamily="34" charset="0"/>
              </a:rPr>
              <a:t>: Bjelorusija</a:t>
            </a:r>
            <a:r>
              <a:rPr lang="hr-HR" dirty="0">
                <a:latin typeface="Comic Sans MS" panose="030F0702030302020204" pitchFamily="66" charset="0"/>
                <a:cs typeface="Arial" panose="020B0604020202020204" pitchFamily="34" charset="0"/>
              </a:rPr>
              <a:t>, </a:t>
            </a:r>
            <a:r>
              <a:rPr lang="hr-HR" dirty="0" smtClean="0">
                <a:latin typeface="Comic Sans MS" panose="030F0702030302020204" pitchFamily="66" charset="0"/>
                <a:cs typeface="Arial" panose="020B0604020202020204" pitchFamily="34" charset="0"/>
              </a:rPr>
              <a:t>Mađarska</a:t>
            </a:r>
            <a:r>
              <a:rPr lang="hr-HR" dirty="0">
                <a:latin typeface="Comic Sans MS" panose="030F0702030302020204" pitchFamily="66" charset="0"/>
                <a:cs typeface="Arial" panose="020B0604020202020204" pitchFamily="34" charset="0"/>
              </a:rPr>
              <a:t>, </a:t>
            </a:r>
            <a:r>
              <a:rPr lang="hr-HR" dirty="0" smtClean="0">
                <a:latin typeface="Comic Sans MS" panose="030F0702030302020204" pitchFamily="66" charset="0"/>
                <a:cs typeface="Arial" panose="020B0604020202020204" pitchFamily="34" charset="0"/>
              </a:rPr>
              <a:t>Rumunjska, Nizozemska</a:t>
            </a:r>
            <a:r>
              <a:rPr lang="hr-HR" dirty="0">
                <a:latin typeface="Comic Sans MS" panose="030F0702030302020204" pitchFamily="66" charset="0"/>
                <a:cs typeface="Arial" panose="020B0604020202020204" pitchFamily="34" charset="0"/>
              </a:rPr>
              <a:t>, Poljska, Rusija, Španjolska i </a:t>
            </a:r>
            <a:r>
              <a:rPr lang="hr-HR" dirty="0" smtClean="0">
                <a:latin typeface="Comic Sans MS" panose="030F0702030302020204" pitchFamily="66" charset="0"/>
                <a:cs typeface="Arial" panose="020B0604020202020204" pitchFamily="34" charset="0"/>
              </a:rPr>
              <a:t>domaćin Francuska </a:t>
            </a:r>
          </a:p>
          <a:p>
            <a:endParaRPr lang="hr-HR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20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65094" y="1244046"/>
            <a:ext cx="10515600" cy="504049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hr-HR" dirty="0">
                <a:latin typeface="Comic Sans MS" panose="030F0702030302020204" pitchFamily="66" charset="0"/>
                <a:cs typeface="Arial" panose="020B0604020202020204" pitchFamily="34" charset="0"/>
              </a:rPr>
              <a:t>1994. </a:t>
            </a:r>
            <a:r>
              <a:rPr lang="hr-HR" dirty="0" err="1">
                <a:latin typeface="Comic Sans MS" panose="030F0702030302020204" pitchFamily="66" charset="0"/>
                <a:cs typeface="Arial" panose="020B0604020202020204" pitchFamily="34" charset="0"/>
              </a:rPr>
              <a:t>Strasbourg</a:t>
            </a:r>
            <a:r>
              <a:rPr lang="hr-HR" dirty="0">
                <a:latin typeface="Comic Sans MS" panose="030F0702030302020204" pitchFamily="66" charset="0"/>
                <a:cs typeface="Arial" panose="020B0604020202020204" pitchFamily="34" charset="0"/>
              </a:rPr>
              <a:t> – osnivanje udruge  </a:t>
            </a:r>
            <a:r>
              <a:rPr lang="hr-HR" i="1" dirty="0">
                <a:latin typeface="Comic Sans MS" panose="030F0702030302020204" pitchFamily="66" charset="0"/>
                <a:cs typeface="Arial" panose="020B0604020202020204" pitchFamily="34" charset="0"/>
              </a:rPr>
              <a:t>Klokan bez granica</a:t>
            </a:r>
            <a:endParaRPr lang="hr-HR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dirty="0" smtClean="0">
                <a:latin typeface="Comic Sans MS" panose="030F0702030302020204" pitchFamily="66" charset="0"/>
              </a:rPr>
              <a:t>cilj </a:t>
            </a:r>
            <a:r>
              <a:rPr lang="hr-HR" dirty="0">
                <a:latin typeface="Comic Sans MS" panose="030F0702030302020204" pitchFamily="66" charset="0"/>
              </a:rPr>
              <a:t>udruge</a:t>
            </a:r>
            <a:r>
              <a:rPr lang="hr-HR" dirty="0" smtClean="0">
                <a:latin typeface="Comic Sans MS" panose="030F0702030302020204" pitchFamily="66" charset="0"/>
              </a:rPr>
              <a:t>: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hr-HR" dirty="0">
                <a:latin typeface="Comic Sans MS" panose="030F0702030302020204" pitchFamily="66" charset="0"/>
              </a:rPr>
              <a:t>popularizirati matematiku – zainteresirati </a:t>
            </a:r>
            <a:r>
              <a:rPr lang="hr-HR" dirty="0" smtClean="0">
                <a:latin typeface="Comic Sans MS" panose="030F0702030302020204" pitchFamily="66" charset="0"/>
              </a:rPr>
              <a:t>učenike </a:t>
            </a:r>
            <a:r>
              <a:rPr lang="hr-HR" dirty="0">
                <a:latin typeface="Comic Sans MS" panose="030F0702030302020204" pitchFamily="66" charset="0"/>
              </a:rPr>
              <a:t>za rješavanje matematičkih </a:t>
            </a:r>
            <a:r>
              <a:rPr lang="hr-HR" dirty="0" smtClean="0">
                <a:latin typeface="Comic Sans MS" panose="030F0702030302020204" pitchFamily="66" charset="0"/>
              </a:rPr>
              <a:t>zadataka, promicati </a:t>
            </a:r>
            <a:r>
              <a:rPr lang="hr-HR" dirty="0">
                <a:latin typeface="Comic Sans MS" panose="030F0702030302020204" pitchFamily="66" charset="0"/>
              </a:rPr>
              <a:t>osnovnu matematičku kulturu, a </a:t>
            </a:r>
            <a:r>
              <a:rPr lang="hr-HR" dirty="0" smtClean="0">
                <a:latin typeface="Comic Sans MS" panose="030F0702030302020204" pitchFamily="66" charset="0"/>
              </a:rPr>
              <a:t>posebno </a:t>
            </a:r>
            <a:r>
              <a:rPr lang="hr-HR" dirty="0">
                <a:latin typeface="Comic Sans MS" panose="030F0702030302020204" pitchFamily="66" charset="0"/>
              </a:rPr>
              <a:t>organizacijom natjecanja koje će se </a:t>
            </a:r>
            <a:r>
              <a:rPr lang="hr-HR" dirty="0" smtClean="0">
                <a:latin typeface="Comic Sans MS" panose="030F0702030302020204" pitchFamily="66" charset="0"/>
              </a:rPr>
              <a:t>u svim </a:t>
            </a:r>
            <a:r>
              <a:rPr lang="hr-HR" dirty="0">
                <a:latin typeface="Comic Sans MS" panose="030F0702030302020204" pitchFamily="66" charset="0"/>
              </a:rPr>
              <a:t>zemljama članicama održavati istoga </a:t>
            </a:r>
            <a:r>
              <a:rPr lang="hr-HR" dirty="0" smtClean="0">
                <a:latin typeface="Comic Sans MS" panose="030F0702030302020204" pitchFamily="66" charset="0"/>
              </a:rPr>
              <a:t>dana</a:t>
            </a:r>
          </a:p>
          <a:p>
            <a:pPr>
              <a:spcBef>
                <a:spcPct val="50000"/>
              </a:spcBef>
            </a:pPr>
            <a:r>
              <a:rPr lang="hr-HR" dirty="0">
                <a:latin typeface="Comic Sans MS" panose="030F0702030302020204" pitchFamily="66" charset="0"/>
              </a:rPr>
              <a:t>Broj </a:t>
            </a:r>
            <a:r>
              <a:rPr lang="hr-HR" dirty="0" smtClean="0">
                <a:latin typeface="Comic Sans MS" panose="030F0702030302020204" pitchFamily="66" charset="0"/>
              </a:rPr>
              <a:t>natjecatelja:		1994</a:t>
            </a:r>
            <a:r>
              <a:rPr lang="hr-HR" dirty="0">
                <a:latin typeface="Comic Sans MS" panose="030F0702030302020204" pitchFamily="66" charset="0"/>
              </a:rPr>
              <a:t>. – 569 </a:t>
            </a:r>
            <a:r>
              <a:rPr lang="hr-HR" dirty="0" smtClean="0">
                <a:latin typeface="Comic Sans MS" panose="030F0702030302020204" pitchFamily="66" charset="0"/>
              </a:rPr>
              <a:t>000		 (8 država)</a:t>
            </a:r>
            <a:endParaRPr lang="hr-HR" dirty="0">
              <a:latin typeface="Comic Sans MS" panose="030F0702030302020204" pitchFamily="66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hr-HR" dirty="0" smtClean="0">
                <a:latin typeface="Comic Sans MS" panose="030F0702030302020204" pitchFamily="66" charset="0"/>
              </a:rPr>
              <a:t>						1997</a:t>
            </a:r>
            <a:r>
              <a:rPr lang="hr-HR" dirty="0">
                <a:latin typeface="Comic Sans MS" panose="030F0702030302020204" pitchFamily="66" charset="0"/>
              </a:rPr>
              <a:t>. – 1 200 </a:t>
            </a:r>
            <a:r>
              <a:rPr lang="hr-HR" dirty="0" smtClean="0">
                <a:latin typeface="Comic Sans MS" panose="030F0702030302020204" pitchFamily="66" charset="0"/>
              </a:rPr>
              <a:t>000 	(21 država)</a:t>
            </a:r>
            <a:endParaRPr lang="hr-HR" dirty="0">
              <a:latin typeface="Comic Sans MS" panose="030F0702030302020204" pitchFamily="66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hr-HR" dirty="0" smtClean="0">
                <a:latin typeface="Comic Sans MS" panose="030F0702030302020204" pitchFamily="66" charset="0"/>
              </a:rPr>
              <a:t>						2004</a:t>
            </a:r>
            <a:r>
              <a:rPr lang="hr-HR" dirty="0">
                <a:latin typeface="Comic Sans MS" panose="030F0702030302020204" pitchFamily="66" charset="0"/>
              </a:rPr>
              <a:t>. – 3 100 </a:t>
            </a:r>
            <a:r>
              <a:rPr lang="hr-HR" dirty="0" smtClean="0">
                <a:latin typeface="Comic Sans MS" panose="030F0702030302020204" pitchFamily="66" charset="0"/>
              </a:rPr>
              <a:t>000	(32 države)</a:t>
            </a:r>
            <a:endParaRPr lang="hr-HR" dirty="0">
              <a:latin typeface="Comic Sans MS" panose="030F0702030302020204" pitchFamily="66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hr-HR" dirty="0" smtClean="0">
                <a:latin typeface="Comic Sans MS" panose="030F0702030302020204" pitchFamily="66" charset="0"/>
              </a:rPr>
              <a:t>						2011</a:t>
            </a:r>
            <a:r>
              <a:rPr lang="hr-HR" dirty="0">
                <a:latin typeface="Comic Sans MS" panose="030F0702030302020204" pitchFamily="66" charset="0"/>
              </a:rPr>
              <a:t>. – 6 700 </a:t>
            </a:r>
            <a:r>
              <a:rPr lang="hr-HR" dirty="0" smtClean="0">
                <a:latin typeface="Comic Sans MS" panose="030F0702030302020204" pitchFamily="66" charset="0"/>
              </a:rPr>
              <a:t>000	(51 država)</a:t>
            </a:r>
            <a:endParaRPr lang="hr-HR" dirty="0">
              <a:latin typeface="Comic Sans MS" panose="030F0702030302020204" pitchFamily="66" charset="0"/>
            </a:endParaRPr>
          </a:p>
          <a:p>
            <a:pPr>
              <a:buFont typeface="Arial" charset="0"/>
              <a:buChar char="•"/>
            </a:pPr>
            <a:r>
              <a:rPr lang="hr-HR" dirty="0">
                <a:latin typeface="Comic Sans MS" panose="030F0702030302020204" pitchFamily="66" charset="0"/>
              </a:rPr>
              <a:t>osim većine europskih država, natjecanju su </a:t>
            </a:r>
            <a:r>
              <a:rPr lang="hr-HR" dirty="0" smtClean="0">
                <a:latin typeface="Comic Sans MS" panose="030F0702030302020204" pitchFamily="66" charset="0"/>
              </a:rPr>
              <a:t>se pridružile </a:t>
            </a:r>
            <a:r>
              <a:rPr lang="hr-HR" dirty="0">
                <a:latin typeface="Comic Sans MS" panose="030F0702030302020204" pitchFamily="66" charset="0"/>
              </a:rPr>
              <a:t>i neke države Sjeverne i Južne </a:t>
            </a:r>
            <a:r>
              <a:rPr lang="hr-HR" dirty="0" smtClean="0">
                <a:latin typeface="Comic Sans MS" panose="030F0702030302020204" pitchFamily="66" charset="0"/>
              </a:rPr>
              <a:t>Amerike </a:t>
            </a:r>
            <a:r>
              <a:rPr lang="hr-HR" dirty="0">
                <a:latin typeface="Comic Sans MS" panose="030F0702030302020204" pitchFamily="66" charset="0"/>
              </a:rPr>
              <a:t>i </a:t>
            </a:r>
            <a:r>
              <a:rPr lang="hr-HR" dirty="0" smtClean="0">
                <a:latin typeface="Comic Sans MS" panose="030F0702030302020204" pitchFamily="66" charset="0"/>
              </a:rPr>
              <a:t>Azije</a:t>
            </a:r>
          </a:p>
          <a:p>
            <a:r>
              <a:rPr lang="hr-HR" dirty="0" smtClean="0">
                <a:latin typeface="Comic Sans MS" panose="030F0702030302020204" pitchFamily="66" charset="0"/>
              </a:rPr>
              <a:t>U HRVATSKOJ SE NATJECANJE PROVODI OD 1999!</a:t>
            </a:r>
            <a:endParaRPr lang="hr-HR" dirty="0">
              <a:latin typeface="Comic Sans MS" panose="030F0702030302020204" pitchFamily="66" charset="0"/>
            </a:endParaRPr>
          </a:p>
          <a:p>
            <a:endParaRPr lang="hr-H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74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zervirano mjesto sadržaja 6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4"/>
          <a:stretch/>
        </p:blipFill>
        <p:spPr>
          <a:xfrm>
            <a:off x="1264023" y="92912"/>
            <a:ext cx="9816353" cy="6245724"/>
          </a:xfrm>
        </p:spPr>
      </p:pic>
      <p:pic>
        <p:nvPicPr>
          <p:cNvPr id="8" name="Rezervirano mjesto sadržaja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58" y="796476"/>
            <a:ext cx="11185881" cy="5542160"/>
          </a:xfrm>
        </p:spPr>
      </p:pic>
    </p:spTree>
    <p:extLst>
      <p:ext uri="{BB962C8B-B14F-4D97-AF65-F5344CB8AC3E}">
        <p14:creationId xmlns:p14="http://schemas.microsoft.com/office/powerpoint/2010/main" val="296027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865" y="2083402"/>
            <a:ext cx="6858000" cy="3048000"/>
          </a:xfrm>
        </p:spPr>
      </p:pic>
      <p:sp>
        <p:nvSpPr>
          <p:cNvPr id="3" name="TekstniOkvir 2"/>
          <p:cNvSpPr txBox="1"/>
          <p:nvPr/>
        </p:nvSpPr>
        <p:spPr>
          <a:xfrm rot="1387222">
            <a:off x="9223375" y="2297936"/>
            <a:ext cx="1224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Benjamin</a:t>
            </a:r>
          </a:p>
          <a:p>
            <a:r>
              <a:rPr lang="hr-HR" dirty="0"/>
              <a:t> </a:t>
            </a:r>
            <a:r>
              <a:rPr lang="hr-HR" dirty="0" smtClean="0"/>
              <a:t>   6. i 7.r 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 rot="19869161">
            <a:off x="1001215" y="2243676"/>
            <a:ext cx="8306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Pčelice</a:t>
            </a:r>
          </a:p>
          <a:p>
            <a:r>
              <a:rPr lang="hr-HR" dirty="0" smtClean="0"/>
              <a:t>    2.r</a:t>
            </a:r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 rot="19630236">
            <a:off x="981788" y="5356888"/>
            <a:ext cx="9322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Leptirići</a:t>
            </a:r>
          </a:p>
          <a:p>
            <a:r>
              <a:rPr lang="hr-HR" dirty="0" smtClean="0"/>
              <a:t>    3.r</a:t>
            </a:r>
            <a:endParaRPr lang="hr-HR" dirty="0"/>
          </a:p>
        </p:txBody>
      </p:sp>
      <p:sp>
        <p:nvSpPr>
          <p:cNvPr id="7" name="TekstniOkvir 6"/>
          <p:cNvSpPr txBox="1"/>
          <p:nvPr/>
        </p:nvSpPr>
        <p:spPr>
          <a:xfrm>
            <a:off x="5109555" y="584020"/>
            <a:ext cx="11352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 err="1" smtClean="0"/>
              <a:t>Ecolier</a:t>
            </a:r>
            <a:endParaRPr lang="hr-HR" sz="2400" dirty="0" smtClean="0"/>
          </a:p>
          <a:p>
            <a:r>
              <a:rPr lang="hr-HR" sz="2400" dirty="0" smtClean="0"/>
              <a:t>4. i 5.r</a:t>
            </a:r>
            <a:endParaRPr lang="hr-HR" sz="2400" dirty="0"/>
          </a:p>
        </p:txBody>
      </p:sp>
      <p:sp>
        <p:nvSpPr>
          <p:cNvPr id="8" name="TekstniOkvir 7"/>
          <p:cNvSpPr txBox="1"/>
          <p:nvPr/>
        </p:nvSpPr>
        <p:spPr>
          <a:xfrm rot="1398736">
            <a:off x="9449348" y="4808236"/>
            <a:ext cx="772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err="1" smtClean="0"/>
              <a:t>Cadet</a:t>
            </a:r>
            <a:endParaRPr lang="hr-HR" dirty="0" smtClean="0"/>
          </a:p>
          <a:p>
            <a:r>
              <a:rPr lang="hr-HR" dirty="0" smtClean="0"/>
              <a:t>8. i 1.r</a:t>
            </a:r>
            <a:endParaRPr lang="hr-HR" dirty="0"/>
          </a:p>
        </p:txBody>
      </p:sp>
      <p:sp>
        <p:nvSpPr>
          <p:cNvPr id="9" name="TekstniOkvir 8"/>
          <p:cNvSpPr txBox="1"/>
          <p:nvPr/>
        </p:nvSpPr>
        <p:spPr>
          <a:xfrm>
            <a:off x="4621699" y="5947128"/>
            <a:ext cx="2851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3 puta 8 zadataka…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5886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28825" cy="2257425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Font typeface="+mj-lt"/>
              <a:buAutoNum type="arabicPeriod"/>
            </a:pPr>
            <a:r>
              <a:rPr lang="hr-HR" dirty="0"/>
              <a:t>Školski meštar Petar mora kupiti i zalijepiti pločice koje su otpale sa zida u školskom </a:t>
            </a:r>
            <a:r>
              <a:rPr lang="hr-HR" dirty="0" err="1"/>
              <a:t>wc-u</a:t>
            </a:r>
            <a:r>
              <a:rPr lang="hr-HR" dirty="0"/>
              <a:t>. Zid je popločan dvjema vrstama pločica, bijele i sive. Koliko  sivih pločica Petar mora kupiti</a:t>
            </a:r>
            <a:r>
              <a:rPr lang="hr-HR" dirty="0" smtClean="0"/>
              <a:t>?</a:t>
            </a:r>
          </a:p>
          <a:p>
            <a:pPr marL="0" lvl="0" indent="0">
              <a:buNone/>
            </a:pPr>
            <a:endParaRPr lang="hr-HR" dirty="0" smtClean="0"/>
          </a:p>
          <a:p>
            <a:pPr marL="0" lvl="0" indent="0">
              <a:buNone/>
            </a:pPr>
            <a:endParaRPr lang="hr-HR" dirty="0"/>
          </a:p>
          <a:p>
            <a:pPr marL="0" lvl="0" indent="0">
              <a:buNone/>
            </a:pPr>
            <a:endParaRPr lang="hr-HR" dirty="0" smtClean="0"/>
          </a:p>
          <a:p>
            <a:pPr marL="0" lvl="0" indent="0">
              <a:buNone/>
            </a:pPr>
            <a:endParaRPr lang="hr-HR" dirty="0"/>
          </a:p>
          <a:p>
            <a:pPr marL="0" lvl="0" indent="0">
              <a:buNone/>
            </a:pPr>
            <a:endParaRPr lang="hr-HR" dirty="0" smtClean="0"/>
          </a:p>
          <a:p>
            <a:pPr marL="0" lvl="0" indent="0">
              <a:buNone/>
            </a:pPr>
            <a:endParaRPr lang="hr-HR" dirty="0"/>
          </a:p>
          <a:p>
            <a:pPr marL="0" lvl="0" indent="0">
              <a:buNone/>
            </a:pPr>
            <a:r>
              <a:rPr lang="hr-HR" dirty="0" smtClean="0"/>
              <a:t>	A) 6</a:t>
            </a:r>
            <a:r>
              <a:rPr lang="hr-HR" dirty="0"/>
              <a:t>		B) 5 	 	C) 11	 	D) 20	 	E) 40</a:t>
            </a:r>
          </a:p>
          <a:p>
            <a:pPr marL="0" indent="0">
              <a:buNone/>
            </a:pPr>
            <a:r>
              <a:rPr lang="hr-HR" sz="2400" dirty="0" smtClean="0">
                <a:latin typeface="Comic Sans MS" panose="030F0702030302020204" pitchFamily="66" charset="0"/>
              </a:rPr>
              <a:t> </a:t>
            </a:r>
            <a:endParaRPr lang="hr-HR" sz="2400" dirty="0">
              <a:latin typeface="Comic Sans MS" panose="030F0702030302020204" pitchFamily="66" charset="0"/>
            </a:endParaRPr>
          </a:p>
          <a:p>
            <a:pPr marL="201168" lvl="1" indent="0" fontAlgn="base">
              <a:buNone/>
            </a:pPr>
            <a:r>
              <a:rPr lang="hr-HR" sz="2400" dirty="0" smtClean="0">
                <a:latin typeface="Comic Sans MS" panose="030F0702030302020204" pitchFamily="66" charset="0"/>
              </a:rPr>
              <a:t>	</a:t>
            </a:r>
          </a:p>
          <a:p>
            <a:pPr marL="0" indent="0">
              <a:buNone/>
            </a:pPr>
            <a:endParaRPr lang="hr-HR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sz="2400" dirty="0" smtClean="0">
                <a:latin typeface="Comic Sans MS" panose="030F0702030302020204" pitchFamily="66" charset="0"/>
              </a:rPr>
              <a:t>	</a:t>
            </a:r>
            <a:endParaRPr lang="hr-HR" sz="2400" dirty="0">
              <a:latin typeface="Comic Sans MS" panose="030F0702030302020204" pitchFamily="66" charset="0"/>
            </a:endParaRPr>
          </a:p>
        </p:txBody>
      </p:sp>
      <p:sp>
        <p:nvSpPr>
          <p:cNvPr id="5" name="Elipsa 4"/>
          <p:cNvSpPr/>
          <p:nvPr/>
        </p:nvSpPr>
        <p:spPr>
          <a:xfrm>
            <a:off x="1918500" y="5466596"/>
            <a:ext cx="483326" cy="574766"/>
          </a:xfrm>
          <a:prstGeom prst="ellipse">
            <a:avLst/>
          </a:prstGeom>
          <a:solidFill>
            <a:srgbClr val="FF0000">
              <a:alpha val="48000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621" y="4100975"/>
            <a:ext cx="2438400" cy="1819275"/>
          </a:xfrm>
          <a:prstGeom prst="heart">
            <a:avLst/>
          </a:prstGeom>
        </p:spPr>
      </p:pic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2510314" y="3648869"/>
          <a:ext cx="4931410" cy="904875"/>
        </p:xfrm>
        <a:graphic>
          <a:graphicData uri="http://schemas.openxmlformats.org/drawingml/2006/table">
            <a:tbl>
              <a:tblPr firstRow="1" firstCol="1" bandRow="1"/>
              <a:tblGrid>
                <a:gridCol w="615950">
                  <a:extLst>
                    <a:ext uri="{9D8B030D-6E8A-4147-A177-3AD203B41FA5}">
                      <a16:colId xmlns:a16="http://schemas.microsoft.com/office/drawing/2014/main" val="3215821240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3718408265"/>
                    </a:ext>
                  </a:extLst>
                </a:gridCol>
                <a:gridCol w="616585">
                  <a:extLst>
                    <a:ext uri="{9D8B030D-6E8A-4147-A177-3AD203B41FA5}">
                      <a16:colId xmlns:a16="http://schemas.microsoft.com/office/drawing/2014/main" val="3167430010"/>
                    </a:ext>
                  </a:extLst>
                </a:gridCol>
                <a:gridCol w="616585">
                  <a:extLst>
                    <a:ext uri="{9D8B030D-6E8A-4147-A177-3AD203B41FA5}">
                      <a16:colId xmlns:a16="http://schemas.microsoft.com/office/drawing/2014/main" val="1117299904"/>
                    </a:ext>
                  </a:extLst>
                </a:gridCol>
                <a:gridCol w="616585">
                  <a:extLst>
                    <a:ext uri="{9D8B030D-6E8A-4147-A177-3AD203B41FA5}">
                      <a16:colId xmlns:a16="http://schemas.microsoft.com/office/drawing/2014/main" val="1877031840"/>
                    </a:ext>
                  </a:extLst>
                </a:gridCol>
                <a:gridCol w="616585">
                  <a:extLst>
                    <a:ext uri="{9D8B030D-6E8A-4147-A177-3AD203B41FA5}">
                      <a16:colId xmlns:a16="http://schemas.microsoft.com/office/drawing/2014/main" val="1931746630"/>
                    </a:ext>
                  </a:extLst>
                </a:gridCol>
                <a:gridCol w="616585">
                  <a:extLst>
                    <a:ext uri="{9D8B030D-6E8A-4147-A177-3AD203B41FA5}">
                      <a16:colId xmlns:a16="http://schemas.microsoft.com/office/drawing/2014/main" val="3988676412"/>
                    </a:ext>
                  </a:extLst>
                </a:gridCol>
                <a:gridCol w="616585">
                  <a:extLst>
                    <a:ext uri="{9D8B030D-6E8A-4147-A177-3AD203B41FA5}">
                      <a16:colId xmlns:a16="http://schemas.microsoft.com/office/drawing/2014/main" val="3489692959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084376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13822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919712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63855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019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61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0665" y="3994909"/>
            <a:ext cx="1181100" cy="13716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 typeface="+mj-lt"/>
              <a:buAutoNum type="arabicPeriod" startAt="2"/>
            </a:pPr>
            <a:r>
              <a:rPr lang="hr-HR" dirty="0"/>
              <a:t>U školi ima 64 računala. Računala su podijeljena u razrede tako da svaki razred ima jednak broj računala. Koliko razreda škola sigurno ne može imati ? </a:t>
            </a:r>
            <a:endParaRPr lang="hr-HR" dirty="0" smtClean="0"/>
          </a:p>
          <a:p>
            <a:pPr lvl="0"/>
            <a:endParaRPr lang="hr-HR" dirty="0"/>
          </a:p>
          <a:p>
            <a:pPr lvl="0"/>
            <a:endParaRPr lang="hr-HR" dirty="0" smtClean="0"/>
          </a:p>
          <a:p>
            <a:pPr lvl="0"/>
            <a:endParaRPr lang="hr-HR" dirty="0"/>
          </a:p>
          <a:p>
            <a:pPr marL="0" lvl="0" indent="0">
              <a:buNone/>
            </a:pPr>
            <a:r>
              <a:rPr lang="hr-HR" dirty="0" smtClean="0"/>
              <a:t>		A) 4 </a:t>
            </a:r>
            <a:r>
              <a:rPr lang="hr-HR" dirty="0"/>
              <a:t>		B) 8	 	C) 15	 	D) 16	 	E) 32 </a:t>
            </a:r>
          </a:p>
          <a:p>
            <a:pPr marL="457200" indent="-457200">
              <a:buFont typeface="+mj-lt"/>
              <a:buAutoNum type="arabicPeriod" startAt="2"/>
            </a:pPr>
            <a:endParaRPr lang="hr-HR" sz="2400" dirty="0">
              <a:latin typeface="Comic Sans MS" panose="030F0702030302020204" pitchFamily="66" charset="0"/>
            </a:endParaRPr>
          </a:p>
          <a:p>
            <a:pPr marL="514350" indent="-514350">
              <a:buFont typeface="+mj-lt"/>
              <a:buAutoNum type="arabicPeriod" startAt="2"/>
            </a:pPr>
            <a:endParaRPr lang="hr-HR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sz="2400" dirty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hr-HR" sz="2400" dirty="0" smtClean="0">
                <a:latin typeface="Comic Sans MS" panose="030F0702030302020204" pitchFamily="66" charset="0"/>
              </a:rPr>
              <a:t>	</a:t>
            </a:r>
            <a:endParaRPr lang="hr-HR" sz="2400" dirty="0">
              <a:latin typeface="Comic Sans MS" panose="030F0702030302020204" pitchFamily="66" charset="0"/>
            </a:endParaRPr>
          </a:p>
          <a:p>
            <a:endParaRPr lang="hr-HR" sz="2400" dirty="0">
              <a:latin typeface="Comic Sans MS" panose="030F0702030302020204" pitchFamily="66" charset="0"/>
            </a:endParaRPr>
          </a:p>
        </p:txBody>
      </p:sp>
      <p:sp>
        <p:nvSpPr>
          <p:cNvPr id="5" name="Elipsa 4"/>
          <p:cNvSpPr/>
          <p:nvPr/>
        </p:nvSpPr>
        <p:spPr>
          <a:xfrm>
            <a:off x="3499612" y="3707526"/>
            <a:ext cx="483326" cy="574766"/>
          </a:xfrm>
          <a:prstGeom prst="ellipse">
            <a:avLst/>
          </a:prstGeom>
          <a:solidFill>
            <a:srgbClr val="FF0000">
              <a:alpha val="48000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898" y="720548"/>
            <a:ext cx="3703794" cy="10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29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+mj-lt"/>
              <a:buAutoNum type="arabicPeriod" startAt="3"/>
            </a:pPr>
            <a:r>
              <a:rPr lang="hr-HR" dirty="0" smtClean="0"/>
              <a:t>	Kad </a:t>
            </a:r>
            <a:r>
              <a:rPr lang="hr-HR" dirty="0"/>
              <a:t>bi učenici naše škole imali 578 nogu više nego glava. Koliko bi škola </a:t>
            </a:r>
            <a:r>
              <a:rPr lang="hr-HR" dirty="0" smtClean="0"/>
              <a:t>	imala </a:t>
            </a:r>
            <a:r>
              <a:rPr lang="hr-HR" dirty="0"/>
              <a:t>učenika</a:t>
            </a:r>
            <a:r>
              <a:rPr lang="hr-HR" dirty="0" smtClean="0"/>
              <a:t>?</a:t>
            </a:r>
          </a:p>
          <a:p>
            <a:pPr lvl="0">
              <a:buFont typeface="+mj-lt"/>
              <a:buAutoNum type="arabicPeriod" startAt="3"/>
            </a:pPr>
            <a:endParaRPr lang="hr-HR" dirty="0"/>
          </a:p>
          <a:p>
            <a:pPr lvl="0">
              <a:buFont typeface="+mj-lt"/>
              <a:buAutoNum type="arabicPeriod" startAt="3"/>
            </a:pPr>
            <a:endParaRPr lang="hr-HR" dirty="0" smtClean="0"/>
          </a:p>
          <a:p>
            <a:pPr marL="0" lvl="0" indent="0">
              <a:buNone/>
            </a:pPr>
            <a:endParaRPr lang="hr-HR" dirty="0"/>
          </a:p>
          <a:p>
            <a:pPr marL="0" lvl="0" indent="0">
              <a:buNone/>
            </a:pPr>
            <a:r>
              <a:rPr lang="hr-HR" dirty="0" smtClean="0"/>
              <a:t>	A) 289</a:t>
            </a:r>
            <a:r>
              <a:rPr lang="hr-HR" dirty="0"/>
              <a:t>	B) 567         C) 578	       D) 590    	 E) 1 156</a:t>
            </a:r>
          </a:p>
          <a:p>
            <a:pPr marL="0" indent="0">
              <a:buNone/>
            </a:pPr>
            <a:endParaRPr lang="hr-HR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sz="2400" dirty="0" smtClean="0">
                <a:latin typeface="Comic Sans MS" panose="030F0702030302020204" pitchFamily="66" charset="0"/>
              </a:rPr>
              <a:t>	</a:t>
            </a:r>
            <a:endParaRPr lang="hr-HR" sz="2400" dirty="0">
              <a:latin typeface="Comic Sans MS" panose="030F0702030302020204" pitchFamily="66" charset="0"/>
            </a:endParaRPr>
          </a:p>
          <a:p>
            <a:endParaRPr lang="hr-HR" sz="2400" dirty="0">
              <a:latin typeface="Comic Sans MS" panose="030F0702030302020204" pitchFamily="66" charset="0"/>
            </a:endParaRPr>
          </a:p>
        </p:txBody>
      </p:sp>
      <p:sp>
        <p:nvSpPr>
          <p:cNvPr id="5" name="Elipsa 4"/>
          <p:cNvSpPr/>
          <p:nvPr/>
        </p:nvSpPr>
        <p:spPr>
          <a:xfrm>
            <a:off x="3245123" y="3966361"/>
            <a:ext cx="483326" cy="574766"/>
          </a:xfrm>
          <a:prstGeom prst="ellipse">
            <a:avLst/>
          </a:prstGeom>
          <a:solidFill>
            <a:srgbClr val="FF0000">
              <a:alpha val="48000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122" name="Picture 2" descr="Slikovni rezultat za učenic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403" y="0"/>
            <a:ext cx="4441599" cy="165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95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Prilagođeni dizaj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seta">
  <a:themeElements>
    <a:clrScheme name="Narančasto-crven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2339</TotalTime>
  <Words>307</Words>
  <Application>Microsoft Office PowerPoint</Application>
  <PresentationFormat>Široki zaslon</PresentationFormat>
  <Paragraphs>146</Paragraphs>
  <Slides>16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Comic Sans MS</vt:lpstr>
      <vt:lpstr>Times New Roman</vt:lpstr>
      <vt:lpstr>Trebuchet MS</vt:lpstr>
      <vt:lpstr>Wingdings 3</vt:lpstr>
      <vt:lpstr>Prilagođeni dizajn</vt:lpstr>
      <vt:lpstr>Faseta</vt:lpstr>
      <vt:lpstr>KLOKAN ZADACI</vt:lpstr>
      <vt:lpstr>Što je „Klokan bez granica”?</vt:lpstr>
      <vt:lpstr>Tko ga i od kada organizira?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Računovođa je u školskoj blagajni imala 500 kuna. Kada je plaćala knjige za učeničke nagrade izvela je račun: 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KLOKAN BEZ GRANICA</dc:title>
  <dc:creator>Mirjana Kovačević-Bašić</dc:creator>
  <cp:lastModifiedBy>Mirjana Kovačević-Bašić</cp:lastModifiedBy>
  <cp:revision>249</cp:revision>
  <cp:lastPrinted>2017-02-10T14:41:50Z</cp:lastPrinted>
  <dcterms:created xsi:type="dcterms:W3CDTF">2017-02-06T12:33:06Z</dcterms:created>
  <dcterms:modified xsi:type="dcterms:W3CDTF">2017-03-19T22:03:34Z</dcterms:modified>
</cp:coreProperties>
</file>