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27F7A6-C429-4548-970A-50245DC13CA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417D36-6203-4BBC-956C-E8DE73B6BCB9}">
      <dgm:prSet phldrT="[Tekst]" custT="1"/>
      <dgm:spPr/>
      <dgm:t>
        <a:bodyPr/>
        <a:lstStyle/>
        <a:p>
          <a:r>
            <a:rPr lang="hr-HR" sz="2800" dirty="0"/>
            <a:t>Obuhvaća sve učenike</a:t>
          </a:r>
          <a:endParaRPr lang="en-US" sz="2800" dirty="0"/>
        </a:p>
      </dgm:t>
    </dgm:pt>
    <dgm:pt modelId="{5D0F76FF-0214-49D7-B4AE-5DFD4C99D078}" type="parTrans" cxnId="{DAC81E7A-BEB5-4BC4-950B-461BD7359F4F}">
      <dgm:prSet/>
      <dgm:spPr/>
      <dgm:t>
        <a:bodyPr/>
        <a:lstStyle/>
        <a:p>
          <a:endParaRPr lang="en-US"/>
        </a:p>
      </dgm:t>
    </dgm:pt>
    <dgm:pt modelId="{6D88AC4F-94AE-42F6-9970-26A886938D25}" type="sibTrans" cxnId="{DAC81E7A-BEB5-4BC4-950B-461BD7359F4F}">
      <dgm:prSet/>
      <dgm:spPr/>
      <dgm:t>
        <a:bodyPr/>
        <a:lstStyle/>
        <a:p>
          <a:endParaRPr lang="en-US"/>
        </a:p>
      </dgm:t>
    </dgm:pt>
    <dgm:pt modelId="{FAA6D615-A39B-458B-A8C8-BE652CD18D2E}">
      <dgm:prSet phldrT="[Tekst]" custT="1"/>
      <dgm:spPr/>
      <dgm:t>
        <a:bodyPr/>
        <a:lstStyle/>
        <a:p>
          <a:r>
            <a:rPr lang="hr-HR" sz="2800" dirty="0"/>
            <a:t>Dovoljne su osnovne pedagoške </a:t>
          </a:r>
          <a:r>
            <a:rPr lang="hr-HR" sz="2800" dirty="0" err="1"/>
            <a:t>kompentencije</a:t>
          </a:r>
          <a:endParaRPr lang="en-US" sz="2800" dirty="0"/>
        </a:p>
      </dgm:t>
    </dgm:pt>
    <dgm:pt modelId="{C3ABC9B6-8B6E-45A5-BA94-A410A0ECCF36}" type="parTrans" cxnId="{48FF9C2B-ECD4-420C-A082-60A6A66EE162}">
      <dgm:prSet/>
      <dgm:spPr/>
      <dgm:t>
        <a:bodyPr/>
        <a:lstStyle/>
        <a:p>
          <a:endParaRPr lang="en-US"/>
        </a:p>
      </dgm:t>
    </dgm:pt>
    <dgm:pt modelId="{CA055B9C-12E7-4816-8DD2-07487AA40E03}" type="sibTrans" cxnId="{48FF9C2B-ECD4-420C-A082-60A6A66EE162}">
      <dgm:prSet/>
      <dgm:spPr/>
      <dgm:t>
        <a:bodyPr/>
        <a:lstStyle/>
        <a:p>
          <a:endParaRPr lang="en-US"/>
        </a:p>
      </dgm:t>
    </dgm:pt>
    <dgm:pt modelId="{B2E3FB6A-98FF-445E-9E3B-BD63B8221AE1}">
      <dgm:prSet phldrT="[Tekst]" custT="1"/>
      <dgm:spPr/>
      <dgm:t>
        <a:bodyPr/>
        <a:lstStyle/>
        <a:p>
          <a:r>
            <a:rPr lang="hr-HR" sz="2800" dirty="0"/>
            <a:t>Provode svi odgojno-obrazovni djelatnici</a:t>
          </a:r>
          <a:endParaRPr lang="en-US" sz="2800" dirty="0"/>
        </a:p>
      </dgm:t>
    </dgm:pt>
    <dgm:pt modelId="{84DBBCC1-6F04-4B7A-840F-DC1F6BCC5A28}" type="parTrans" cxnId="{82BF46C6-F686-40AA-967F-BD4DCAC99687}">
      <dgm:prSet/>
      <dgm:spPr/>
      <dgm:t>
        <a:bodyPr/>
        <a:lstStyle/>
        <a:p>
          <a:endParaRPr lang="en-US"/>
        </a:p>
      </dgm:t>
    </dgm:pt>
    <dgm:pt modelId="{7DFE9FF3-52E3-40AA-8D0E-3EE9FF8CE749}" type="sibTrans" cxnId="{82BF46C6-F686-40AA-967F-BD4DCAC99687}">
      <dgm:prSet/>
      <dgm:spPr/>
      <dgm:t>
        <a:bodyPr/>
        <a:lstStyle/>
        <a:p>
          <a:endParaRPr lang="en-US"/>
        </a:p>
      </dgm:t>
    </dgm:pt>
    <dgm:pt modelId="{1AEE3968-AA49-407A-ACB5-00919A592874}">
      <dgm:prSet phldrT="[Tekst]" custT="1"/>
      <dgm:spPr/>
      <dgm:t>
        <a:bodyPr/>
        <a:lstStyle/>
        <a:p>
          <a:r>
            <a:rPr lang="hr-HR" sz="2800" dirty="0"/>
            <a:t>Kvalitetan rad s učenicima</a:t>
          </a:r>
          <a:endParaRPr lang="en-US" sz="2800" dirty="0"/>
        </a:p>
      </dgm:t>
    </dgm:pt>
    <dgm:pt modelId="{BEBB2784-77B7-4941-9A17-CE26A9BF5DBF}" type="parTrans" cxnId="{306108C1-22D0-4711-ADAE-DE6502817117}">
      <dgm:prSet/>
      <dgm:spPr/>
      <dgm:t>
        <a:bodyPr/>
        <a:lstStyle/>
        <a:p>
          <a:endParaRPr lang="en-US"/>
        </a:p>
      </dgm:t>
    </dgm:pt>
    <dgm:pt modelId="{526BD97E-3B03-477F-B944-BDA010ABA53A}" type="sibTrans" cxnId="{306108C1-22D0-4711-ADAE-DE6502817117}">
      <dgm:prSet/>
      <dgm:spPr/>
      <dgm:t>
        <a:bodyPr/>
        <a:lstStyle/>
        <a:p>
          <a:endParaRPr lang="en-US"/>
        </a:p>
      </dgm:t>
    </dgm:pt>
    <dgm:pt modelId="{8003E8B9-65E1-4C0B-AA98-73EE35CA3630}">
      <dgm:prSet phldrT="[Tekst]" custT="1"/>
      <dgm:spPr/>
      <dgm:t>
        <a:bodyPr/>
        <a:lstStyle/>
        <a:p>
          <a:r>
            <a:rPr lang="hr-HR" sz="2800" dirty="0"/>
            <a:t>vođenje</a:t>
          </a:r>
          <a:endParaRPr lang="en-US" sz="2800" dirty="0"/>
        </a:p>
      </dgm:t>
    </dgm:pt>
    <dgm:pt modelId="{F23C1BBB-03F3-4D67-9398-32F5AAEE4179}" type="parTrans" cxnId="{BC27DFC1-3D35-45DE-9B1F-66F916C40584}">
      <dgm:prSet/>
      <dgm:spPr/>
      <dgm:t>
        <a:bodyPr/>
        <a:lstStyle/>
        <a:p>
          <a:endParaRPr lang="en-US"/>
        </a:p>
      </dgm:t>
    </dgm:pt>
    <dgm:pt modelId="{BC769126-6C51-419B-9C0E-919DC3E5DB70}" type="sibTrans" cxnId="{BC27DFC1-3D35-45DE-9B1F-66F916C40584}">
      <dgm:prSet/>
      <dgm:spPr/>
      <dgm:t>
        <a:bodyPr/>
        <a:lstStyle/>
        <a:p>
          <a:endParaRPr lang="en-US"/>
        </a:p>
      </dgm:t>
    </dgm:pt>
    <dgm:pt modelId="{A02473DD-72DC-4A59-B4FB-21BA8F640D3A}" type="pres">
      <dgm:prSet presAssocID="{F827F7A6-C429-4548-970A-50245DC13CA8}" presName="diagram" presStyleCnt="0">
        <dgm:presLayoutVars>
          <dgm:dir/>
          <dgm:resizeHandles val="exact"/>
        </dgm:presLayoutVars>
      </dgm:prSet>
      <dgm:spPr/>
    </dgm:pt>
    <dgm:pt modelId="{7E41BFAA-6A5E-4337-B183-9E6891715AD9}" type="pres">
      <dgm:prSet presAssocID="{34417D36-6203-4BBC-956C-E8DE73B6BCB9}" presName="node" presStyleLbl="node1" presStyleIdx="0" presStyleCnt="5">
        <dgm:presLayoutVars>
          <dgm:bulletEnabled val="1"/>
        </dgm:presLayoutVars>
      </dgm:prSet>
      <dgm:spPr/>
    </dgm:pt>
    <dgm:pt modelId="{DA6D1B73-4428-4CD5-9B2D-9AD12854781D}" type="pres">
      <dgm:prSet presAssocID="{6D88AC4F-94AE-42F6-9970-26A886938D25}" presName="sibTrans" presStyleCnt="0"/>
      <dgm:spPr/>
    </dgm:pt>
    <dgm:pt modelId="{FC0991CC-4751-4D03-B553-00F6E9B178DA}" type="pres">
      <dgm:prSet presAssocID="{FAA6D615-A39B-458B-A8C8-BE652CD18D2E}" presName="node" presStyleLbl="node1" presStyleIdx="1" presStyleCnt="5">
        <dgm:presLayoutVars>
          <dgm:bulletEnabled val="1"/>
        </dgm:presLayoutVars>
      </dgm:prSet>
      <dgm:spPr/>
    </dgm:pt>
    <dgm:pt modelId="{9DC2FA49-4C1F-4CF3-BC49-7D389F34261F}" type="pres">
      <dgm:prSet presAssocID="{CA055B9C-12E7-4816-8DD2-07487AA40E03}" presName="sibTrans" presStyleCnt="0"/>
      <dgm:spPr/>
    </dgm:pt>
    <dgm:pt modelId="{95B69A96-A2BE-4046-84B6-5F69C9294CE5}" type="pres">
      <dgm:prSet presAssocID="{B2E3FB6A-98FF-445E-9E3B-BD63B8221AE1}" presName="node" presStyleLbl="node1" presStyleIdx="2" presStyleCnt="5" custLinFactNeighborX="590" custLinFactNeighborY="-5875">
        <dgm:presLayoutVars>
          <dgm:bulletEnabled val="1"/>
        </dgm:presLayoutVars>
      </dgm:prSet>
      <dgm:spPr/>
    </dgm:pt>
    <dgm:pt modelId="{13ABA79E-0E6B-48A3-B248-BDDD71E44955}" type="pres">
      <dgm:prSet presAssocID="{7DFE9FF3-52E3-40AA-8D0E-3EE9FF8CE749}" presName="sibTrans" presStyleCnt="0"/>
      <dgm:spPr/>
    </dgm:pt>
    <dgm:pt modelId="{F500AAB4-6110-4BAD-9F09-0BB303EF6D74}" type="pres">
      <dgm:prSet presAssocID="{1AEE3968-AA49-407A-ACB5-00919A592874}" presName="node" presStyleLbl="node1" presStyleIdx="3" presStyleCnt="5">
        <dgm:presLayoutVars>
          <dgm:bulletEnabled val="1"/>
        </dgm:presLayoutVars>
      </dgm:prSet>
      <dgm:spPr/>
    </dgm:pt>
    <dgm:pt modelId="{B0977244-5983-4CBB-859A-1EEAE745B1B3}" type="pres">
      <dgm:prSet presAssocID="{526BD97E-3B03-477F-B944-BDA010ABA53A}" presName="sibTrans" presStyleCnt="0"/>
      <dgm:spPr/>
    </dgm:pt>
    <dgm:pt modelId="{6056CD67-B127-4F0F-9BEA-666F75877933}" type="pres">
      <dgm:prSet presAssocID="{8003E8B9-65E1-4C0B-AA98-73EE35CA3630}" presName="node" presStyleLbl="node1" presStyleIdx="4" presStyleCnt="5">
        <dgm:presLayoutVars>
          <dgm:bulletEnabled val="1"/>
        </dgm:presLayoutVars>
      </dgm:prSet>
      <dgm:spPr/>
    </dgm:pt>
  </dgm:ptLst>
  <dgm:cxnLst>
    <dgm:cxn modelId="{48FF9C2B-ECD4-420C-A082-60A6A66EE162}" srcId="{F827F7A6-C429-4548-970A-50245DC13CA8}" destId="{FAA6D615-A39B-458B-A8C8-BE652CD18D2E}" srcOrd="1" destOrd="0" parTransId="{C3ABC9B6-8B6E-45A5-BA94-A410A0ECCF36}" sibTransId="{CA055B9C-12E7-4816-8DD2-07487AA40E03}"/>
    <dgm:cxn modelId="{6FBA3837-8C63-450E-8AD4-D88A62CACADB}" type="presOf" srcId="{FAA6D615-A39B-458B-A8C8-BE652CD18D2E}" destId="{FC0991CC-4751-4D03-B553-00F6E9B178DA}" srcOrd="0" destOrd="0" presId="urn:microsoft.com/office/officeart/2005/8/layout/default"/>
    <dgm:cxn modelId="{DAC81E7A-BEB5-4BC4-950B-461BD7359F4F}" srcId="{F827F7A6-C429-4548-970A-50245DC13CA8}" destId="{34417D36-6203-4BBC-956C-E8DE73B6BCB9}" srcOrd="0" destOrd="0" parTransId="{5D0F76FF-0214-49D7-B4AE-5DFD4C99D078}" sibTransId="{6D88AC4F-94AE-42F6-9970-26A886938D25}"/>
    <dgm:cxn modelId="{5B06268A-0747-41FF-B2CF-5619C51E9A7B}" type="presOf" srcId="{34417D36-6203-4BBC-956C-E8DE73B6BCB9}" destId="{7E41BFAA-6A5E-4337-B183-9E6891715AD9}" srcOrd="0" destOrd="0" presId="urn:microsoft.com/office/officeart/2005/8/layout/default"/>
    <dgm:cxn modelId="{01E18BAA-A95A-40E9-862E-EA02CCF16409}" type="presOf" srcId="{8003E8B9-65E1-4C0B-AA98-73EE35CA3630}" destId="{6056CD67-B127-4F0F-9BEA-666F75877933}" srcOrd="0" destOrd="0" presId="urn:microsoft.com/office/officeart/2005/8/layout/default"/>
    <dgm:cxn modelId="{B01F3BB4-270D-4651-9799-002D693A5804}" type="presOf" srcId="{B2E3FB6A-98FF-445E-9E3B-BD63B8221AE1}" destId="{95B69A96-A2BE-4046-84B6-5F69C9294CE5}" srcOrd="0" destOrd="0" presId="urn:microsoft.com/office/officeart/2005/8/layout/default"/>
    <dgm:cxn modelId="{306108C1-22D0-4711-ADAE-DE6502817117}" srcId="{F827F7A6-C429-4548-970A-50245DC13CA8}" destId="{1AEE3968-AA49-407A-ACB5-00919A592874}" srcOrd="3" destOrd="0" parTransId="{BEBB2784-77B7-4941-9A17-CE26A9BF5DBF}" sibTransId="{526BD97E-3B03-477F-B944-BDA010ABA53A}"/>
    <dgm:cxn modelId="{BC27DFC1-3D35-45DE-9B1F-66F916C40584}" srcId="{F827F7A6-C429-4548-970A-50245DC13CA8}" destId="{8003E8B9-65E1-4C0B-AA98-73EE35CA3630}" srcOrd="4" destOrd="0" parTransId="{F23C1BBB-03F3-4D67-9398-32F5AAEE4179}" sibTransId="{BC769126-6C51-419B-9C0E-919DC3E5DB70}"/>
    <dgm:cxn modelId="{82BF46C6-F686-40AA-967F-BD4DCAC99687}" srcId="{F827F7A6-C429-4548-970A-50245DC13CA8}" destId="{B2E3FB6A-98FF-445E-9E3B-BD63B8221AE1}" srcOrd="2" destOrd="0" parTransId="{84DBBCC1-6F04-4B7A-840F-DC1F6BCC5A28}" sibTransId="{7DFE9FF3-52E3-40AA-8D0E-3EE9FF8CE749}"/>
    <dgm:cxn modelId="{19A1AAC6-CE12-48A7-A93D-6746ED730CE0}" type="presOf" srcId="{F827F7A6-C429-4548-970A-50245DC13CA8}" destId="{A02473DD-72DC-4A59-B4FB-21BA8F640D3A}" srcOrd="0" destOrd="0" presId="urn:microsoft.com/office/officeart/2005/8/layout/default"/>
    <dgm:cxn modelId="{149DFDE8-5E66-4FF8-A5F2-2DD4886563CE}" type="presOf" srcId="{1AEE3968-AA49-407A-ACB5-00919A592874}" destId="{F500AAB4-6110-4BAD-9F09-0BB303EF6D74}" srcOrd="0" destOrd="0" presId="urn:microsoft.com/office/officeart/2005/8/layout/default"/>
    <dgm:cxn modelId="{1DF51E5B-0861-428B-B265-1B8DD130F64F}" type="presParOf" srcId="{A02473DD-72DC-4A59-B4FB-21BA8F640D3A}" destId="{7E41BFAA-6A5E-4337-B183-9E6891715AD9}" srcOrd="0" destOrd="0" presId="urn:microsoft.com/office/officeart/2005/8/layout/default"/>
    <dgm:cxn modelId="{61C15F08-2436-466F-989B-72F86AB27ACA}" type="presParOf" srcId="{A02473DD-72DC-4A59-B4FB-21BA8F640D3A}" destId="{DA6D1B73-4428-4CD5-9B2D-9AD12854781D}" srcOrd="1" destOrd="0" presId="urn:microsoft.com/office/officeart/2005/8/layout/default"/>
    <dgm:cxn modelId="{0FA577E9-089F-45D5-8DFA-B180E5DA9679}" type="presParOf" srcId="{A02473DD-72DC-4A59-B4FB-21BA8F640D3A}" destId="{FC0991CC-4751-4D03-B553-00F6E9B178DA}" srcOrd="2" destOrd="0" presId="urn:microsoft.com/office/officeart/2005/8/layout/default"/>
    <dgm:cxn modelId="{89C6F8CA-63E5-4E7B-9431-1A877830290D}" type="presParOf" srcId="{A02473DD-72DC-4A59-B4FB-21BA8F640D3A}" destId="{9DC2FA49-4C1F-4CF3-BC49-7D389F34261F}" srcOrd="3" destOrd="0" presId="urn:microsoft.com/office/officeart/2005/8/layout/default"/>
    <dgm:cxn modelId="{17D19443-C94C-450F-853C-A72196495C55}" type="presParOf" srcId="{A02473DD-72DC-4A59-B4FB-21BA8F640D3A}" destId="{95B69A96-A2BE-4046-84B6-5F69C9294CE5}" srcOrd="4" destOrd="0" presId="urn:microsoft.com/office/officeart/2005/8/layout/default"/>
    <dgm:cxn modelId="{D57EE4E1-CFC1-4725-AD86-1DC42C9AB9A8}" type="presParOf" srcId="{A02473DD-72DC-4A59-B4FB-21BA8F640D3A}" destId="{13ABA79E-0E6B-48A3-B248-BDDD71E44955}" srcOrd="5" destOrd="0" presId="urn:microsoft.com/office/officeart/2005/8/layout/default"/>
    <dgm:cxn modelId="{B4773B12-88BC-4324-B01D-64DDA97ECEB3}" type="presParOf" srcId="{A02473DD-72DC-4A59-B4FB-21BA8F640D3A}" destId="{F500AAB4-6110-4BAD-9F09-0BB303EF6D74}" srcOrd="6" destOrd="0" presId="urn:microsoft.com/office/officeart/2005/8/layout/default"/>
    <dgm:cxn modelId="{1DF116D6-195D-4CC1-A8FA-08E0A1BE193B}" type="presParOf" srcId="{A02473DD-72DC-4A59-B4FB-21BA8F640D3A}" destId="{B0977244-5983-4CBB-859A-1EEAE745B1B3}" srcOrd="7" destOrd="0" presId="urn:microsoft.com/office/officeart/2005/8/layout/default"/>
    <dgm:cxn modelId="{C7424DDD-D3D1-4E1D-AA3A-8606811DE98D}" type="presParOf" srcId="{A02473DD-72DC-4A59-B4FB-21BA8F640D3A}" destId="{6056CD67-B127-4F0F-9BEA-666F7587793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1BFAA-6A5E-4337-B183-9E6891715AD9}">
      <dsp:nvSpPr>
        <dsp:cNvPr id="0" name=""/>
        <dsp:cNvSpPr/>
      </dsp:nvSpPr>
      <dsp:spPr>
        <a:xfrm>
          <a:off x="78581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Obuhvaća sve učenike</a:t>
          </a:r>
          <a:endParaRPr lang="en-US" sz="2800" kern="1200" dirty="0"/>
        </a:p>
      </dsp:txBody>
      <dsp:txXfrm>
        <a:off x="78581" y="173"/>
        <a:ext cx="3094136" cy="1856482"/>
      </dsp:txXfrm>
    </dsp:sp>
    <dsp:sp modelId="{FC0991CC-4751-4D03-B553-00F6E9B178DA}">
      <dsp:nvSpPr>
        <dsp:cNvPr id="0" name=""/>
        <dsp:cNvSpPr/>
      </dsp:nvSpPr>
      <dsp:spPr>
        <a:xfrm>
          <a:off x="3482131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Dovoljne su osnovne pedagoške </a:t>
          </a:r>
          <a:r>
            <a:rPr lang="hr-HR" sz="2800" kern="1200" dirty="0" err="1"/>
            <a:t>kompentencije</a:t>
          </a:r>
          <a:endParaRPr lang="en-US" sz="2800" kern="1200" dirty="0"/>
        </a:p>
      </dsp:txBody>
      <dsp:txXfrm>
        <a:off x="3482131" y="173"/>
        <a:ext cx="3094136" cy="1856482"/>
      </dsp:txXfrm>
    </dsp:sp>
    <dsp:sp modelId="{95B69A96-A2BE-4046-84B6-5F69C9294CE5}">
      <dsp:nvSpPr>
        <dsp:cNvPr id="0" name=""/>
        <dsp:cNvSpPr/>
      </dsp:nvSpPr>
      <dsp:spPr>
        <a:xfrm>
          <a:off x="6903937" y="0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Provode svi odgojno-obrazovni djelatnici</a:t>
          </a:r>
          <a:endParaRPr lang="en-US" sz="2800" kern="1200" dirty="0"/>
        </a:p>
      </dsp:txBody>
      <dsp:txXfrm>
        <a:off x="6903937" y="0"/>
        <a:ext cx="3094136" cy="1856482"/>
      </dsp:txXfrm>
    </dsp:sp>
    <dsp:sp modelId="{F500AAB4-6110-4BAD-9F09-0BB303EF6D74}">
      <dsp:nvSpPr>
        <dsp:cNvPr id="0" name=""/>
        <dsp:cNvSpPr/>
      </dsp:nvSpPr>
      <dsp:spPr>
        <a:xfrm>
          <a:off x="1780356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Kvalitetan rad s učenicima</a:t>
          </a:r>
          <a:endParaRPr lang="en-US" sz="2800" kern="1200" dirty="0"/>
        </a:p>
      </dsp:txBody>
      <dsp:txXfrm>
        <a:off x="1780356" y="2166069"/>
        <a:ext cx="3094136" cy="1856482"/>
      </dsp:txXfrm>
    </dsp:sp>
    <dsp:sp modelId="{6056CD67-B127-4F0F-9BEA-666F75877933}">
      <dsp:nvSpPr>
        <dsp:cNvPr id="0" name=""/>
        <dsp:cNvSpPr/>
      </dsp:nvSpPr>
      <dsp:spPr>
        <a:xfrm>
          <a:off x="5183906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vođenje</a:t>
          </a:r>
          <a:endParaRPr lang="en-US" sz="2800" kern="1200" dirty="0"/>
        </a:p>
      </dsp:txBody>
      <dsp:txXfrm>
        <a:off x="5183906" y="2166069"/>
        <a:ext cx="3094136" cy="1856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208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6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5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08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5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0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1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5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2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2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9DA99D6-7553-4019-8E32-7BBE4575BBE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D38353-65D1-4FD3-B786-DB226EC5E18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68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EFFB10-7235-4B59-BBFB-5965E975D0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ABECEDA PREVENCIJE</a:t>
            </a:r>
            <a:br>
              <a:rPr lang="hr-HR" dirty="0"/>
            </a:br>
            <a:r>
              <a:rPr lang="en-US" sz="5400" b="1" dirty="0" err="1"/>
              <a:t>implementacija</a:t>
            </a:r>
            <a:r>
              <a:rPr lang="hr-HR" sz="5400" b="1" dirty="0"/>
              <a:t>  programa</a:t>
            </a:r>
            <a:endParaRPr lang="en-US" sz="54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5969475-D058-4546-916F-6D0B846D4D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Siječanj 2025.</a:t>
            </a:r>
          </a:p>
          <a:p>
            <a:r>
              <a:rPr lang="hr-HR" dirty="0"/>
              <a:t>Sanja </a:t>
            </a:r>
            <a:r>
              <a:rPr lang="hr-HR" dirty="0" err="1"/>
              <a:t>radić</a:t>
            </a:r>
            <a:r>
              <a:rPr lang="hr-HR" dirty="0"/>
              <a:t> </a:t>
            </a:r>
            <a:r>
              <a:rPr lang="hr-HR" dirty="0" err="1"/>
              <a:t>vojinović</a:t>
            </a:r>
            <a:r>
              <a:rPr lang="hr-HR" dirty="0"/>
              <a:t>, pedagoginja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47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3AF019-EFE1-4DD0-9EF0-EF79DE3EC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31136"/>
          </a:xfrm>
        </p:spPr>
        <p:txBody>
          <a:bodyPr/>
          <a:lstStyle/>
          <a:p>
            <a:r>
              <a:rPr lang="hr-HR" dirty="0"/>
              <a:t>TEME ZA RODITELJSKI SASTANAK</a:t>
            </a:r>
            <a:endParaRPr lang="en-US" dirty="0"/>
          </a:p>
        </p:txBody>
      </p:sp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id="{5875BFFD-F2F3-4A73-9DD6-5838FDF68C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454511"/>
              </p:ext>
            </p:extLst>
          </p:nvPr>
        </p:nvGraphicFramePr>
        <p:xfrm>
          <a:off x="1096963" y="1846263"/>
          <a:ext cx="100584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290">
                  <a:extLst>
                    <a:ext uri="{9D8B030D-6E8A-4147-A177-3AD203B41FA5}">
                      <a16:colId xmlns:a16="http://schemas.microsoft.com/office/drawing/2014/main" val="1525764316"/>
                    </a:ext>
                  </a:extLst>
                </a:gridCol>
                <a:gridCol w="3900881">
                  <a:extLst>
                    <a:ext uri="{9D8B030D-6E8A-4147-A177-3AD203B41FA5}">
                      <a16:colId xmlns:a16="http://schemas.microsoft.com/office/drawing/2014/main" val="3804107896"/>
                    </a:ext>
                  </a:extLst>
                </a:gridCol>
                <a:gridCol w="4704229">
                  <a:extLst>
                    <a:ext uri="{9D8B030D-6E8A-4147-A177-3AD203B41FA5}">
                      <a16:colId xmlns:a16="http://schemas.microsoft.com/office/drawing/2014/main" val="3498905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RAZRED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TEMA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TEMA 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5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Poruke koje šaljemo </a:t>
                      </a:r>
                      <a:r>
                        <a:rPr lang="hr-HR" dirty="0" err="1"/>
                        <a:t>djeci:odgojni</a:t>
                      </a:r>
                      <a:r>
                        <a:rPr lang="hr-HR" dirty="0"/>
                        <a:t> stilovi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/Ne/djelotvorna ponašanja u odgoju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737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Roditeljstvo i suradnja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Sukobi i </a:t>
                      </a:r>
                      <a:r>
                        <a:rPr lang="hr-HR" dirty="0" err="1"/>
                        <a:t>nasilje;uloga</a:t>
                      </a:r>
                      <a:r>
                        <a:rPr lang="hr-HR" dirty="0"/>
                        <a:t> škole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773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Samopouzdano dijete-uloga roditelj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Pravila i granice u odgoju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86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Roditeljski utjecaj na djetetovu sliku o sebi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Kako postati bolji učenik /pedagoginja/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22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Opasnosti na internetu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Moje dijete u virtualnom svijetu/pedagoginja/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24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Roditeljska uloga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Agresivna ponašanja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82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Moja ponašanja u ulozi roditelja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Izazovi adolescencije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085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Komunikacija u obitelji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Moje dijete odrasta- što učiniti?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326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481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649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18E8C0-B346-4A67-A76C-B17495E1B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18740"/>
          </a:xfrm>
        </p:spPr>
        <p:txBody>
          <a:bodyPr>
            <a:normAutofit fontScale="90000"/>
          </a:bodyPr>
          <a:lstStyle/>
          <a:p>
            <a:r>
              <a:rPr lang="hr-HR" dirty="0"/>
              <a:t>Kako to izgleda</a:t>
            </a:r>
            <a:endParaRPr lang="en-US" dirty="0"/>
          </a:p>
        </p:txBody>
      </p:sp>
      <p:sp>
        <p:nvSpPr>
          <p:cNvPr id="12" name="Rezervirano mjesto sadržaja 11">
            <a:extLst>
              <a:ext uri="{FF2B5EF4-FFF2-40B4-BE49-F238E27FC236}">
                <a16:creationId xmlns:a16="http://schemas.microsoft.com/office/drawing/2014/main" id="{45B16A8A-040E-4308-9ABE-A45F1DE0B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610" y="822278"/>
            <a:ext cx="10058400" cy="53100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41F5A021-9B60-49FB-8728-842C5B714124}"/>
              </a:ext>
            </a:extLst>
          </p:cNvPr>
          <p:cNvSpPr/>
          <p:nvPr/>
        </p:nvSpPr>
        <p:spPr>
          <a:xfrm>
            <a:off x="4630723" y="1216404"/>
            <a:ext cx="1701287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AZOO/MZO</a:t>
            </a:r>
            <a:endParaRPr lang="en-US" dirty="0"/>
          </a:p>
        </p:txBody>
      </p:sp>
      <p:cxnSp>
        <p:nvCxnSpPr>
          <p:cNvPr id="23" name="Ravni poveznik sa strelicom 22">
            <a:extLst>
              <a:ext uri="{FF2B5EF4-FFF2-40B4-BE49-F238E27FC236}">
                <a16:creationId xmlns:a16="http://schemas.microsoft.com/office/drawing/2014/main" id="{674A9F6E-17DD-4C6E-8FC6-A50133E5B947}"/>
              </a:ext>
            </a:extLst>
          </p:cNvPr>
          <p:cNvCxnSpPr>
            <a:cxnSpLocks/>
          </p:cNvCxnSpPr>
          <p:nvPr/>
        </p:nvCxnSpPr>
        <p:spPr>
          <a:xfrm flipH="1">
            <a:off x="4706224" y="2038681"/>
            <a:ext cx="343949" cy="377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ni poveznik sa strelicom 26">
            <a:extLst>
              <a:ext uri="{FF2B5EF4-FFF2-40B4-BE49-F238E27FC236}">
                <a16:creationId xmlns:a16="http://schemas.microsoft.com/office/drawing/2014/main" id="{20CF89A8-E1DE-44C0-88E1-F011AFEA843B}"/>
              </a:ext>
            </a:extLst>
          </p:cNvPr>
          <p:cNvCxnSpPr>
            <a:cxnSpLocks/>
          </p:cNvCxnSpPr>
          <p:nvPr/>
        </p:nvCxnSpPr>
        <p:spPr>
          <a:xfrm>
            <a:off x="6010432" y="2063848"/>
            <a:ext cx="397079" cy="368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ravokutnik 29">
            <a:extLst>
              <a:ext uri="{FF2B5EF4-FFF2-40B4-BE49-F238E27FC236}">
                <a16:creationId xmlns:a16="http://schemas.microsoft.com/office/drawing/2014/main" id="{32BED4CB-C4A0-4EB7-86D4-1B8AB404730E}"/>
              </a:ext>
            </a:extLst>
          </p:cNvPr>
          <p:cNvSpPr/>
          <p:nvPr/>
        </p:nvSpPr>
        <p:spPr>
          <a:xfrm>
            <a:off x="3284849" y="2415873"/>
            <a:ext cx="1421375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RAVNATELJI</a:t>
            </a:r>
            <a:endParaRPr lang="en-US" dirty="0"/>
          </a:p>
        </p:txBody>
      </p:sp>
      <p:sp>
        <p:nvSpPr>
          <p:cNvPr id="31" name="Pravokutnik 30">
            <a:extLst>
              <a:ext uri="{FF2B5EF4-FFF2-40B4-BE49-F238E27FC236}">
                <a16:creationId xmlns:a16="http://schemas.microsoft.com/office/drawing/2014/main" id="{7798BA84-AD4E-4B33-9454-B89A9CAC39FF}"/>
              </a:ext>
            </a:extLst>
          </p:cNvPr>
          <p:cNvSpPr/>
          <p:nvPr/>
        </p:nvSpPr>
        <p:spPr>
          <a:xfrm>
            <a:off x="6407509" y="2449741"/>
            <a:ext cx="177985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ŽUPANIJSKI KOORDINATORI</a:t>
            </a:r>
            <a:endParaRPr lang="en-US" dirty="0"/>
          </a:p>
        </p:txBody>
      </p:sp>
      <p:cxnSp>
        <p:nvCxnSpPr>
          <p:cNvPr id="33" name="Ravni poveznik sa strelicom 32">
            <a:extLst>
              <a:ext uri="{FF2B5EF4-FFF2-40B4-BE49-F238E27FC236}">
                <a16:creationId xmlns:a16="http://schemas.microsoft.com/office/drawing/2014/main" id="{EBED2FF4-7280-4C41-8D53-EA82F7D9BDDF}"/>
              </a:ext>
            </a:extLst>
          </p:cNvPr>
          <p:cNvCxnSpPr>
            <a:cxnSpLocks/>
          </p:cNvCxnSpPr>
          <p:nvPr/>
        </p:nvCxnSpPr>
        <p:spPr>
          <a:xfrm>
            <a:off x="3850548" y="2947476"/>
            <a:ext cx="855676" cy="701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ni poveznik sa strelicom 34">
            <a:extLst>
              <a:ext uri="{FF2B5EF4-FFF2-40B4-BE49-F238E27FC236}">
                <a16:creationId xmlns:a16="http://schemas.microsoft.com/office/drawing/2014/main" id="{F3D4060C-A62D-4118-8D94-9CC4F874D421}"/>
              </a:ext>
            </a:extLst>
          </p:cNvPr>
          <p:cNvCxnSpPr>
            <a:cxnSpLocks/>
          </p:cNvCxnSpPr>
          <p:nvPr/>
        </p:nvCxnSpPr>
        <p:spPr>
          <a:xfrm flipH="1">
            <a:off x="3573710" y="3330273"/>
            <a:ext cx="276838" cy="285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vni poveznik sa strelicom 42">
            <a:extLst>
              <a:ext uri="{FF2B5EF4-FFF2-40B4-BE49-F238E27FC236}">
                <a16:creationId xmlns:a16="http://schemas.microsoft.com/office/drawing/2014/main" id="{BD5B1390-4568-43D2-B8D5-AEF0A840DA54}"/>
              </a:ext>
            </a:extLst>
          </p:cNvPr>
          <p:cNvCxnSpPr>
            <a:cxnSpLocks/>
          </p:cNvCxnSpPr>
          <p:nvPr/>
        </p:nvCxnSpPr>
        <p:spPr>
          <a:xfrm>
            <a:off x="7248088" y="3364141"/>
            <a:ext cx="360727" cy="251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vni poveznik sa strelicom 48">
            <a:extLst>
              <a:ext uri="{FF2B5EF4-FFF2-40B4-BE49-F238E27FC236}">
                <a16:creationId xmlns:a16="http://schemas.microsoft.com/office/drawing/2014/main" id="{298FFB7C-863F-45FA-913F-E81F38F09B8E}"/>
              </a:ext>
            </a:extLst>
          </p:cNvPr>
          <p:cNvCxnSpPr/>
          <p:nvPr/>
        </p:nvCxnSpPr>
        <p:spPr>
          <a:xfrm flipV="1">
            <a:off x="6407511" y="3381075"/>
            <a:ext cx="0" cy="47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vni poveznik sa strelicom 50">
            <a:extLst>
              <a:ext uri="{FF2B5EF4-FFF2-40B4-BE49-F238E27FC236}">
                <a16:creationId xmlns:a16="http://schemas.microsoft.com/office/drawing/2014/main" id="{CA2E4176-D8B7-4898-893E-E801BDF379F6}"/>
              </a:ext>
            </a:extLst>
          </p:cNvPr>
          <p:cNvCxnSpPr>
            <a:cxnSpLocks/>
          </p:cNvCxnSpPr>
          <p:nvPr/>
        </p:nvCxnSpPr>
        <p:spPr>
          <a:xfrm flipH="1">
            <a:off x="6208971" y="3405037"/>
            <a:ext cx="369677" cy="286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ravokutnik 52">
            <a:extLst>
              <a:ext uri="{FF2B5EF4-FFF2-40B4-BE49-F238E27FC236}">
                <a16:creationId xmlns:a16="http://schemas.microsoft.com/office/drawing/2014/main" id="{FACA8FAE-46C9-4380-87BE-41AF41A4AB3B}"/>
              </a:ext>
            </a:extLst>
          </p:cNvPr>
          <p:cNvSpPr/>
          <p:nvPr/>
        </p:nvSpPr>
        <p:spPr>
          <a:xfrm>
            <a:off x="2718034" y="3613635"/>
            <a:ext cx="914400" cy="914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UV</a:t>
            </a:r>
            <a:endParaRPr lang="en-US" dirty="0"/>
          </a:p>
        </p:txBody>
      </p:sp>
      <p:sp>
        <p:nvSpPr>
          <p:cNvPr id="54" name="Pravokutnik 53">
            <a:extLst>
              <a:ext uri="{FF2B5EF4-FFF2-40B4-BE49-F238E27FC236}">
                <a16:creationId xmlns:a16="http://schemas.microsoft.com/office/drawing/2014/main" id="{F8C24E63-3380-46B4-BA30-0CB12774FF36}"/>
              </a:ext>
            </a:extLst>
          </p:cNvPr>
          <p:cNvSpPr/>
          <p:nvPr/>
        </p:nvSpPr>
        <p:spPr>
          <a:xfrm>
            <a:off x="4110619" y="3632121"/>
            <a:ext cx="1161300" cy="914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RODITELJI</a:t>
            </a:r>
            <a:endParaRPr lang="en-US" dirty="0"/>
          </a:p>
        </p:txBody>
      </p:sp>
      <p:sp>
        <p:nvSpPr>
          <p:cNvPr id="55" name="Pravokutnik 54">
            <a:extLst>
              <a:ext uri="{FF2B5EF4-FFF2-40B4-BE49-F238E27FC236}">
                <a16:creationId xmlns:a16="http://schemas.microsoft.com/office/drawing/2014/main" id="{B40AC327-C0AA-4D1E-B66C-C8A2D77BFED1}"/>
              </a:ext>
            </a:extLst>
          </p:cNvPr>
          <p:cNvSpPr/>
          <p:nvPr/>
        </p:nvSpPr>
        <p:spPr>
          <a:xfrm>
            <a:off x="5865162" y="3731896"/>
            <a:ext cx="1212767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VODITELJ ŠPP</a:t>
            </a:r>
            <a:endParaRPr lang="en-US" dirty="0"/>
          </a:p>
        </p:txBody>
      </p:sp>
      <p:sp>
        <p:nvSpPr>
          <p:cNvPr id="56" name="Pravokutnik 55">
            <a:extLst>
              <a:ext uri="{FF2B5EF4-FFF2-40B4-BE49-F238E27FC236}">
                <a16:creationId xmlns:a16="http://schemas.microsoft.com/office/drawing/2014/main" id="{2DBF26CA-7A71-4CE5-95AD-6803229F3268}"/>
              </a:ext>
            </a:extLst>
          </p:cNvPr>
          <p:cNvSpPr/>
          <p:nvPr/>
        </p:nvSpPr>
        <p:spPr>
          <a:xfrm>
            <a:off x="7324160" y="3740324"/>
            <a:ext cx="1450724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RAZREDNIK</a:t>
            </a:r>
            <a:endParaRPr lang="en-US" dirty="0"/>
          </a:p>
        </p:txBody>
      </p:sp>
      <p:cxnSp>
        <p:nvCxnSpPr>
          <p:cNvPr id="58" name="Ravni poveznik sa strelicom 57">
            <a:extLst>
              <a:ext uri="{FF2B5EF4-FFF2-40B4-BE49-F238E27FC236}">
                <a16:creationId xmlns:a16="http://schemas.microsoft.com/office/drawing/2014/main" id="{D5DC8C76-F0CC-45C7-986B-49D6E50891D4}"/>
              </a:ext>
            </a:extLst>
          </p:cNvPr>
          <p:cNvCxnSpPr>
            <a:cxnSpLocks/>
          </p:cNvCxnSpPr>
          <p:nvPr/>
        </p:nvCxnSpPr>
        <p:spPr>
          <a:xfrm>
            <a:off x="3203196" y="4546832"/>
            <a:ext cx="0" cy="536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avni poveznik sa strelicom 60">
            <a:extLst>
              <a:ext uri="{FF2B5EF4-FFF2-40B4-BE49-F238E27FC236}">
                <a16:creationId xmlns:a16="http://schemas.microsoft.com/office/drawing/2014/main" id="{40856967-0BF5-4235-BFB9-3322E66C4082}"/>
              </a:ext>
            </a:extLst>
          </p:cNvPr>
          <p:cNvCxnSpPr>
            <a:cxnSpLocks/>
            <a:stCxn id="54" idx="2"/>
          </p:cNvCxnSpPr>
          <p:nvPr/>
        </p:nvCxnSpPr>
        <p:spPr>
          <a:xfrm flipH="1">
            <a:off x="4642469" y="4546521"/>
            <a:ext cx="48800" cy="494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avni poveznik sa strelicom 66">
            <a:extLst>
              <a:ext uri="{FF2B5EF4-FFF2-40B4-BE49-F238E27FC236}">
                <a16:creationId xmlns:a16="http://schemas.microsoft.com/office/drawing/2014/main" id="{530897F4-04A8-43B2-8761-2E71D0F6FD62}"/>
              </a:ext>
            </a:extLst>
          </p:cNvPr>
          <p:cNvCxnSpPr>
            <a:cxnSpLocks/>
          </p:cNvCxnSpPr>
          <p:nvPr/>
        </p:nvCxnSpPr>
        <p:spPr>
          <a:xfrm>
            <a:off x="6267694" y="4588778"/>
            <a:ext cx="0" cy="519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vni poveznik sa strelicom 72">
            <a:extLst>
              <a:ext uri="{FF2B5EF4-FFF2-40B4-BE49-F238E27FC236}">
                <a16:creationId xmlns:a16="http://schemas.microsoft.com/office/drawing/2014/main" id="{7C2F0A12-BA5B-43AC-BC9B-31C5FC9CB27F}"/>
              </a:ext>
            </a:extLst>
          </p:cNvPr>
          <p:cNvCxnSpPr/>
          <p:nvPr/>
        </p:nvCxnSpPr>
        <p:spPr>
          <a:xfrm flipH="1">
            <a:off x="7590218" y="4654724"/>
            <a:ext cx="308155" cy="402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vni poveznik sa strelicom 74">
            <a:extLst>
              <a:ext uri="{FF2B5EF4-FFF2-40B4-BE49-F238E27FC236}">
                <a16:creationId xmlns:a16="http://schemas.microsoft.com/office/drawing/2014/main" id="{54197FAE-0DAA-458C-9A7A-56FE8EF407DD}"/>
              </a:ext>
            </a:extLst>
          </p:cNvPr>
          <p:cNvCxnSpPr>
            <a:cxnSpLocks/>
          </p:cNvCxnSpPr>
          <p:nvPr/>
        </p:nvCxnSpPr>
        <p:spPr>
          <a:xfrm>
            <a:off x="8654920" y="4664121"/>
            <a:ext cx="677272" cy="419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Pravokutnik 75">
            <a:extLst>
              <a:ext uri="{FF2B5EF4-FFF2-40B4-BE49-F238E27FC236}">
                <a16:creationId xmlns:a16="http://schemas.microsoft.com/office/drawing/2014/main" id="{476DAAEC-9D23-43F8-AD7F-09B3D8C5A708}"/>
              </a:ext>
            </a:extLst>
          </p:cNvPr>
          <p:cNvSpPr/>
          <p:nvPr/>
        </p:nvSpPr>
        <p:spPr>
          <a:xfrm>
            <a:off x="1677799" y="5121322"/>
            <a:ext cx="160705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Informiranje i praćenje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Pravokutnik 76">
            <a:extLst>
              <a:ext uri="{FF2B5EF4-FFF2-40B4-BE49-F238E27FC236}">
                <a16:creationId xmlns:a16="http://schemas.microsoft.com/office/drawing/2014/main" id="{3048AF0C-D554-4591-A3F3-8453ED373EEF}"/>
              </a:ext>
            </a:extLst>
          </p:cNvPr>
          <p:cNvSpPr/>
          <p:nvPr/>
        </p:nvSpPr>
        <p:spPr>
          <a:xfrm>
            <a:off x="3633274" y="5057396"/>
            <a:ext cx="1440807" cy="8394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Informiranje i praćenje</a:t>
            </a:r>
            <a:endParaRPr lang="en-US" dirty="0"/>
          </a:p>
        </p:txBody>
      </p:sp>
      <p:sp>
        <p:nvSpPr>
          <p:cNvPr id="78" name="Pravokutnik 77">
            <a:extLst>
              <a:ext uri="{FF2B5EF4-FFF2-40B4-BE49-F238E27FC236}">
                <a16:creationId xmlns:a16="http://schemas.microsoft.com/office/drawing/2014/main" id="{B04968D2-F9BE-4DE8-BC10-16A028D35921}"/>
              </a:ext>
            </a:extLst>
          </p:cNvPr>
          <p:cNvSpPr/>
          <p:nvPr/>
        </p:nvSpPr>
        <p:spPr>
          <a:xfrm>
            <a:off x="5422506" y="5083728"/>
            <a:ext cx="1357056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Učenici u riziku</a:t>
            </a:r>
            <a:endParaRPr lang="en-US" dirty="0"/>
          </a:p>
        </p:txBody>
      </p:sp>
      <p:sp>
        <p:nvSpPr>
          <p:cNvPr id="79" name="Pravokutnik 78">
            <a:extLst>
              <a:ext uri="{FF2B5EF4-FFF2-40B4-BE49-F238E27FC236}">
                <a16:creationId xmlns:a16="http://schemas.microsoft.com/office/drawing/2014/main" id="{947B1D8C-323A-44F1-9CD1-BBB2C6A11F22}"/>
              </a:ext>
            </a:extLst>
          </p:cNvPr>
          <p:cNvSpPr/>
          <p:nvPr/>
        </p:nvSpPr>
        <p:spPr>
          <a:xfrm>
            <a:off x="7272961" y="5062755"/>
            <a:ext cx="1208307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učenici</a:t>
            </a:r>
            <a:endParaRPr lang="en-US" dirty="0"/>
          </a:p>
        </p:txBody>
      </p:sp>
      <p:sp>
        <p:nvSpPr>
          <p:cNvPr id="81" name="Pravokutnik 80">
            <a:extLst>
              <a:ext uri="{FF2B5EF4-FFF2-40B4-BE49-F238E27FC236}">
                <a16:creationId xmlns:a16="http://schemas.microsoft.com/office/drawing/2014/main" id="{6926780B-C88F-43ED-817B-5CE8579EB3E6}"/>
              </a:ext>
            </a:extLst>
          </p:cNvPr>
          <p:cNvSpPr/>
          <p:nvPr/>
        </p:nvSpPr>
        <p:spPr>
          <a:xfrm>
            <a:off x="8974667" y="5075024"/>
            <a:ext cx="1299608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roditelji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073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6F06F3-FD4D-4BE4-A353-520FA7AAF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Hodogram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5DF531E-B2C7-4DEE-AB49-BF749E122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D8A01518-59D5-4FE2-BEE4-7B7D115688E5}"/>
              </a:ext>
            </a:extLst>
          </p:cNvPr>
          <p:cNvSpPr/>
          <p:nvPr/>
        </p:nvSpPr>
        <p:spPr>
          <a:xfrm>
            <a:off x="1233183" y="2131949"/>
            <a:ext cx="1719742" cy="1119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LISTOPAD-STUDENI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803B2676-F850-408B-9430-DE1681554951}"/>
              </a:ext>
            </a:extLst>
          </p:cNvPr>
          <p:cNvSpPr/>
          <p:nvPr/>
        </p:nvSpPr>
        <p:spPr>
          <a:xfrm>
            <a:off x="1115737" y="3332565"/>
            <a:ext cx="1719742" cy="1119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PROSINAC-VELJAČA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id="{AEE5E508-4EE8-427B-8F0C-95D2C6C727D1}"/>
              </a:ext>
            </a:extLst>
          </p:cNvPr>
          <p:cNvSpPr/>
          <p:nvPr/>
        </p:nvSpPr>
        <p:spPr>
          <a:xfrm>
            <a:off x="1233183" y="4571466"/>
            <a:ext cx="1522601" cy="1216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OŽUJAK-SVIBANJ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Strelica: desno 8">
            <a:extLst>
              <a:ext uri="{FF2B5EF4-FFF2-40B4-BE49-F238E27FC236}">
                <a16:creationId xmlns:a16="http://schemas.microsoft.com/office/drawing/2014/main" id="{590BEAC9-D304-4DE6-8310-54D7C264BFEB}"/>
              </a:ext>
            </a:extLst>
          </p:cNvPr>
          <p:cNvSpPr/>
          <p:nvPr/>
        </p:nvSpPr>
        <p:spPr>
          <a:xfrm>
            <a:off x="3033879" y="2045301"/>
            <a:ext cx="8040847" cy="1381788"/>
          </a:xfrm>
          <a:prstGeom prst="rightArrow">
            <a:avLst>
              <a:gd name="adj1" fmla="val 83447"/>
              <a:gd name="adj2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sz="1400" dirty="0"/>
          </a:p>
          <a:p>
            <a:pPr algn="ctr"/>
            <a:r>
              <a:rPr lang="hr-HR" sz="1400" dirty="0"/>
              <a:t>5 aktivnosti za učen</a:t>
            </a:r>
            <a:r>
              <a:rPr lang="hr-HR" dirty="0"/>
              <a:t>ike </a:t>
            </a:r>
          </a:p>
          <a:p>
            <a:pPr algn="ctr"/>
            <a:r>
              <a:rPr lang="hr-HR" sz="1400" dirty="0"/>
              <a:t>Stručna tema na roditeljskom sastanku</a:t>
            </a:r>
            <a:endParaRPr lang="en-US" sz="1400" dirty="0"/>
          </a:p>
        </p:txBody>
      </p:sp>
      <p:sp>
        <p:nvSpPr>
          <p:cNvPr id="10" name="Strelica: desno 9">
            <a:extLst>
              <a:ext uri="{FF2B5EF4-FFF2-40B4-BE49-F238E27FC236}">
                <a16:creationId xmlns:a16="http://schemas.microsoft.com/office/drawing/2014/main" id="{ACDF9C1B-FA51-4712-88DE-8650535AE141}"/>
              </a:ext>
            </a:extLst>
          </p:cNvPr>
          <p:cNvSpPr/>
          <p:nvPr/>
        </p:nvSpPr>
        <p:spPr>
          <a:xfrm>
            <a:off x="3026329" y="2961314"/>
            <a:ext cx="8018196" cy="1862356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400" dirty="0">
              <a:solidFill>
                <a:schemeClr val="tx1"/>
              </a:solidFill>
            </a:endParaRPr>
          </a:p>
          <a:p>
            <a:pPr algn="ctr"/>
            <a:r>
              <a:rPr lang="hr-HR" sz="1400" dirty="0">
                <a:solidFill>
                  <a:schemeClr val="tx1"/>
                </a:solidFill>
              </a:rPr>
              <a:t>5 aktivnosti za učenike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Strelica: desno 10">
            <a:extLst>
              <a:ext uri="{FF2B5EF4-FFF2-40B4-BE49-F238E27FC236}">
                <a16:creationId xmlns:a16="http://schemas.microsoft.com/office/drawing/2014/main" id="{3A5AC961-6615-4227-A826-2EA01A478A0C}"/>
              </a:ext>
            </a:extLst>
          </p:cNvPr>
          <p:cNvSpPr/>
          <p:nvPr/>
        </p:nvSpPr>
        <p:spPr>
          <a:xfrm>
            <a:off x="2946634" y="4366590"/>
            <a:ext cx="7782046" cy="1685439"/>
          </a:xfrm>
          <a:prstGeom prst="rightArrow">
            <a:avLst>
              <a:gd name="adj1" fmla="val 63848"/>
              <a:gd name="adj2" fmla="val 5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400" dirty="0">
              <a:solidFill>
                <a:schemeClr val="tx1"/>
              </a:solidFill>
            </a:endParaRPr>
          </a:p>
          <a:p>
            <a:pPr algn="ctr"/>
            <a:r>
              <a:rPr lang="hr-HR" sz="1400" dirty="0">
                <a:solidFill>
                  <a:schemeClr val="tx1"/>
                </a:solidFill>
              </a:rPr>
              <a:t>5 aktivnosti za učenike </a:t>
            </a:r>
          </a:p>
          <a:p>
            <a:pPr algn="ctr"/>
            <a:r>
              <a:rPr lang="hr-HR" sz="1400" dirty="0">
                <a:solidFill>
                  <a:schemeClr val="tx1"/>
                </a:solidFill>
              </a:rPr>
              <a:t>Stručna tema na roditeljskom sastanku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Pravokutnik: zaobljeni kutovi 11">
            <a:extLst>
              <a:ext uri="{FF2B5EF4-FFF2-40B4-BE49-F238E27FC236}">
                <a16:creationId xmlns:a16="http://schemas.microsoft.com/office/drawing/2014/main" id="{2EBEB999-0BF8-48BC-A084-14FE8563F7DC}"/>
              </a:ext>
            </a:extLst>
          </p:cNvPr>
          <p:cNvSpPr/>
          <p:nvPr/>
        </p:nvSpPr>
        <p:spPr>
          <a:xfrm>
            <a:off x="4432325" y="2228237"/>
            <a:ext cx="4577452" cy="42513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Razvoj samopoštovanja i pozitivne slike o sebi</a:t>
            </a:r>
            <a:endParaRPr lang="en-US" dirty="0"/>
          </a:p>
        </p:txBody>
      </p:sp>
      <p:sp>
        <p:nvSpPr>
          <p:cNvPr id="13" name="Pravokutnik: zaobljeni kutovi 12">
            <a:extLst>
              <a:ext uri="{FF2B5EF4-FFF2-40B4-BE49-F238E27FC236}">
                <a16:creationId xmlns:a16="http://schemas.microsoft.com/office/drawing/2014/main" id="{3E133DE1-1C2D-48AB-96A5-D0C4FA24D5EE}"/>
              </a:ext>
            </a:extLst>
          </p:cNvPr>
          <p:cNvSpPr/>
          <p:nvPr/>
        </p:nvSpPr>
        <p:spPr>
          <a:xfrm>
            <a:off x="4432326" y="3427089"/>
            <a:ext cx="4510338" cy="414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Razvoj suradničkih socijalnih vještina</a:t>
            </a:r>
            <a:endParaRPr lang="en-US" dirty="0"/>
          </a:p>
        </p:txBody>
      </p:sp>
      <p:sp>
        <p:nvSpPr>
          <p:cNvPr id="14" name="Pravokutnik: zaobljeni kutovi 13">
            <a:extLst>
              <a:ext uri="{FF2B5EF4-FFF2-40B4-BE49-F238E27FC236}">
                <a16:creationId xmlns:a16="http://schemas.microsoft.com/office/drawing/2014/main" id="{B80C669A-AA7E-4D97-B663-423CA5B7C4CF}"/>
              </a:ext>
            </a:extLst>
          </p:cNvPr>
          <p:cNvSpPr/>
          <p:nvPr/>
        </p:nvSpPr>
        <p:spPr>
          <a:xfrm>
            <a:off x="4432325" y="4618502"/>
            <a:ext cx="4434838" cy="4400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Razvoj vještina nenasilnog rješavanja sukoba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50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DD6215-CB72-4BB8-8B41-EE51EF5B5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Korišteni materijali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6B56F28-62C1-435D-AF04-09CF0844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-Materijali MZOO </a:t>
            </a:r>
          </a:p>
          <a:p>
            <a:r>
              <a:rPr lang="hr-HR" dirty="0"/>
              <a:t>-Materijali AZOO</a:t>
            </a:r>
          </a:p>
          <a:p>
            <a:r>
              <a:rPr lang="hr-HR" dirty="0"/>
              <a:t>- </a:t>
            </a:r>
            <a:r>
              <a:rPr lang="hr-HR" dirty="0" err="1"/>
              <a:t>Ptt</a:t>
            </a:r>
            <a:r>
              <a:rPr lang="hr-HR" dirty="0"/>
              <a:t> Školska knjiga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33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0F3C02-352D-4980-AC1E-1D9969BF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	PREVENCIJA - definicija</a:t>
            </a:r>
            <a:endParaRPr lang="en-US" b="1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75B938F-2DBA-4E74-8F91-63A7AF0EF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Skup mjera usmjerenih na populaciju djece i mladih s ciljem podupiranja njihovog pozitivnog razvoja i smanjenja utjecaja rizičnih čimbenika na razvoj rizičnih ponašanja i problema u ponašanju prije njihovog pojavljivanja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5517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54B1F6-3CEE-4B9E-A38C-60AA0A32A37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/>
              <a:t>PREVENCIJA</a:t>
            </a:r>
            <a:endParaRPr lang="en-US" dirty="0"/>
          </a:p>
        </p:txBody>
      </p:sp>
      <p:graphicFrame>
        <p:nvGraphicFramePr>
          <p:cNvPr id="7" name="Rezervirano mjesto sadržaja 6">
            <a:extLst>
              <a:ext uri="{FF2B5EF4-FFF2-40B4-BE49-F238E27FC236}">
                <a16:creationId xmlns:a16="http://schemas.microsoft.com/office/drawing/2014/main" id="{EE3D3AAC-F8F2-4986-80EC-14F508A0EC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47930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749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51A799-8A69-4235-BE4C-AFBD51FDD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F7E315D-22C7-4710-A764-90401A1E4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ŠKOLA JE DUŽNA PROVODITI PREVENTIVNE AKTIVNOSTI SA SVIM UČENICIMA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47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B028FB-CE4A-48E4-823C-59BE867E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UČENICI MANIFESTIRAJU PUP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E63704F-6BB2-4A10-898D-66EA03F5F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trelica: prema dolje 4">
            <a:extLst>
              <a:ext uri="{FF2B5EF4-FFF2-40B4-BE49-F238E27FC236}">
                <a16:creationId xmlns:a16="http://schemas.microsoft.com/office/drawing/2014/main" id="{C6B29FFA-5081-40C3-A073-B163B40E1DAC}"/>
              </a:ext>
            </a:extLst>
          </p:cNvPr>
          <p:cNvSpPr/>
          <p:nvPr/>
        </p:nvSpPr>
        <p:spPr>
          <a:xfrm rot="946261">
            <a:off x="2852257" y="1904300"/>
            <a:ext cx="509799" cy="12247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trelica: prema dolje 5">
            <a:extLst>
              <a:ext uri="{FF2B5EF4-FFF2-40B4-BE49-F238E27FC236}">
                <a16:creationId xmlns:a16="http://schemas.microsoft.com/office/drawing/2014/main" id="{116F861B-097F-4425-BC1D-0AC44282D637}"/>
              </a:ext>
            </a:extLst>
          </p:cNvPr>
          <p:cNvSpPr/>
          <p:nvPr/>
        </p:nvSpPr>
        <p:spPr>
          <a:xfrm rot="20436033">
            <a:off x="7155808" y="1858073"/>
            <a:ext cx="486563" cy="13172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DD582641-0816-4437-BFEA-EE7ADA1E2452}"/>
              </a:ext>
            </a:extLst>
          </p:cNvPr>
          <p:cNvSpPr/>
          <p:nvPr/>
        </p:nvSpPr>
        <p:spPr>
          <a:xfrm>
            <a:off x="1417740" y="3305803"/>
            <a:ext cx="3498209" cy="243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EKSTERNALIZIRANI OBLICI PUP-A</a:t>
            </a:r>
          </a:p>
          <a:p>
            <a:pPr marL="285750" indent="-285750" algn="ctr">
              <a:buFontTx/>
              <a:buChar char="-"/>
            </a:pPr>
            <a:r>
              <a:rPr lang="hr-HR" dirty="0"/>
              <a:t>NAMETLJIVOST,PRKOS,</a:t>
            </a:r>
          </a:p>
          <a:p>
            <a:pPr marL="285750" indent="-285750" algn="ctr">
              <a:buFontTx/>
              <a:buChar char="-"/>
            </a:pPr>
            <a:r>
              <a:rPr lang="hr-HR" dirty="0"/>
              <a:t>LAGANJE,NEPOSLUŠNOST,SUPROSTAVLJANJE AUTORITETIMA,</a:t>
            </a:r>
          </a:p>
          <a:p>
            <a:pPr marL="285750" indent="-285750" algn="ctr">
              <a:buFontTx/>
              <a:buChar char="-"/>
            </a:pPr>
            <a:r>
              <a:rPr lang="hr-HR" dirty="0"/>
              <a:t>NEPOŠTIVANJE PRAVILA,</a:t>
            </a:r>
          </a:p>
          <a:p>
            <a:pPr marL="285750" indent="-285750" algn="ctr">
              <a:buFontTx/>
              <a:buChar char="-"/>
            </a:pPr>
            <a:r>
              <a:rPr lang="hr-HR" dirty="0"/>
              <a:t>NASILNIČKO PONAŠANJE</a:t>
            </a:r>
            <a:endParaRPr lang="en-US" dirty="0"/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AD9C107D-FE35-49A6-9DB7-71DB355EE9D9}"/>
              </a:ext>
            </a:extLst>
          </p:cNvPr>
          <p:cNvSpPr/>
          <p:nvPr/>
        </p:nvSpPr>
        <p:spPr>
          <a:xfrm>
            <a:off x="6551801" y="3175320"/>
            <a:ext cx="3305263" cy="2519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INTERNALIZIRANI OBLICI PUP-A-</a:t>
            </a:r>
          </a:p>
          <a:p>
            <a:pPr algn="ctr"/>
            <a:r>
              <a:rPr lang="hr-HR" b="1" dirty="0">
                <a:solidFill>
                  <a:srgbClr val="FF0000"/>
                </a:solidFill>
              </a:rPr>
              <a:t>NPR.PRETJERANA</a:t>
            </a:r>
          </a:p>
          <a:p>
            <a:pPr algn="ctr"/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>
                <a:solidFill>
                  <a:schemeClr val="bg1"/>
                </a:solidFill>
              </a:rPr>
              <a:t>PLAŠLJIVOST,PLAČLJIVOST,</a:t>
            </a:r>
          </a:p>
          <a:p>
            <a:pPr algn="ctr"/>
            <a:r>
              <a:rPr lang="hr-HR" b="1" dirty="0">
                <a:solidFill>
                  <a:schemeClr val="bg1"/>
                </a:solidFill>
              </a:rPr>
              <a:t>POTIŠTENOST,NEMAR,</a:t>
            </a:r>
          </a:p>
          <a:p>
            <a:pPr algn="ctr"/>
            <a:r>
              <a:rPr lang="hr-HR" b="1" dirty="0">
                <a:solidFill>
                  <a:schemeClr val="bg1"/>
                </a:solidFill>
              </a:rPr>
              <a:t>SAMOOZLJEĐIVANJE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34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76B067-AA69-4D57-A48B-B4E768923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SEV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70696A8-4CFA-4B36-A3D6-4740FFEAA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USVOJENE SOCIJALNO-EMOCIONALNE VJEŠTINE POMAŽU U PREVENCIJI SVIH NEPRIHVATLJIVIH PONAŠANJA </a:t>
            </a:r>
          </a:p>
          <a:p>
            <a:endParaRPr lang="hr-HR" dirty="0"/>
          </a:p>
          <a:p>
            <a:r>
              <a:rPr lang="hr-HR" b="1" dirty="0"/>
              <a:t>SOCIJALNO EMOCIONALNE VJEŠTINE</a:t>
            </a:r>
          </a:p>
          <a:p>
            <a:r>
              <a:rPr lang="hr-HR" dirty="0"/>
              <a:t>SVIJEST O SEBI</a:t>
            </a:r>
          </a:p>
          <a:p>
            <a:r>
              <a:rPr lang="hr-HR" dirty="0"/>
              <a:t>ODGOVORNO ODLUČIVANJE</a:t>
            </a:r>
          </a:p>
          <a:p>
            <a:r>
              <a:rPr lang="hr-HR" dirty="0"/>
              <a:t>VJEŠTINE BITNE U ODNOSIMA – SOCIJALNA SVIJEST</a:t>
            </a:r>
          </a:p>
          <a:p>
            <a:r>
              <a:rPr lang="hr-HR" dirty="0"/>
              <a:t>SAMOKONTROLA</a:t>
            </a:r>
          </a:p>
          <a:p>
            <a:r>
              <a:rPr lang="hr-HR" dirty="0"/>
              <a:t>/</a:t>
            </a:r>
            <a:r>
              <a:rPr lang="hr-HR" dirty="0" err="1"/>
              <a:t>Casel</a:t>
            </a:r>
            <a:r>
              <a:rPr lang="hr-HR" dirty="0"/>
              <a:t> Institut/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6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5F92EC-67C5-4E2F-8861-5C870203D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Abeceda prevencije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C6170C-88F3-4D00-A39C-903798709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Preventivni program AZOO i MZO</a:t>
            </a:r>
          </a:p>
          <a:p>
            <a:r>
              <a:rPr lang="hr-HR" sz="2800" dirty="0"/>
              <a:t>CILJ</a:t>
            </a:r>
            <a:r>
              <a:rPr lang="hr-HR" dirty="0"/>
              <a:t>		USKLADITI PREVENTIVNE PRAKSE TE PONUDITI NOVI OBLIK RADA KOJI MOGU PROBVODITI UČITELJI</a:t>
            </a:r>
          </a:p>
          <a:p>
            <a:endParaRPr lang="hr-HR" dirty="0"/>
          </a:p>
          <a:p>
            <a:r>
              <a:rPr lang="hr-HR" b="1" dirty="0"/>
              <a:t>PO ČEMU JE PROGRAM DRUGAČIJI OD OSTALIH		NIJE POTREBNA DODATNA EGUKACIJA</a:t>
            </a:r>
          </a:p>
          <a:p>
            <a:r>
              <a:rPr lang="hr-HR" b="1" dirty="0"/>
              <a:t>U PRIRUČNIKU SU KREIRANE AKTIVNOSTI ZA UČENIKE,A NE RADIONICE</a:t>
            </a:r>
          </a:p>
          <a:p>
            <a:r>
              <a:rPr lang="hr-HR" b="1" dirty="0"/>
              <a:t>UKLJUČIVANJE RODITELJA	</a:t>
            </a:r>
          </a:p>
          <a:p>
            <a:endParaRPr lang="en-US" dirty="0"/>
          </a:p>
        </p:txBody>
      </p:sp>
      <p:sp>
        <p:nvSpPr>
          <p:cNvPr id="4" name="Strelica: desno 3">
            <a:extLst>
              <a:ext uri="{FF2B5EF4-FFF2-40B4-BE49-F238E27FC236}">
                <a16:creationId xmlns:a16="http://schemas.microsoft.com/office/drawing/2014/main" id="{8C7D83FE-2494-47B4-AA52-83748F0D24DD}"/>
              </a:ext>
            </a:extLst>
          </p:cNvPr>
          <p:cNvSpPr/>
          <p:nvPr/>
        </p:nvSpPr>
        <p:spPr>
          <a:xfrm>
            <a:off x="1929468" y="2416029"/>
            <a:ext cx="771787" cy="218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trelica: desno 4">
            <a:extLst>
              <a:ext uri="{FF2B5EF4-FFF2-40B4-BE49-F238E27FC236}">
                <a16:creationId xmlns:a16="http://schemas.microsoft.com/office/drawing/2014/main" id="{F00D88FB-0281-4757-9B58-366A9BD22409}"/>
              </a:ext>
            </a:extLst>
          </p:cNvPr>
          <p:cNvSpPr/>
          <p:nvPr/>
        </p:nvSpPr>
        <p:spPr>
          <a:xfrm>
            <a:off x="6442745" y="3615655"/>
            <a:ext cx="855678" cy="2684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1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CB3F67-1599-48D4-8395-3A32F7BA7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SVRHA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923E892-1617-4914-9B60-B17117B0D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OSIGURATI SVOJ DJECI /UČENICIMA/USVAJANJE OSNOVNIH  ZNANJA  I VJEŠTINA POTREBNIH ZA USPJEŠNO SVAKODNEVNO FUNKCIONIRANJE I RAZVOJ POZITIVNOG MENTALNOG ZDRAVLJA</a:t>
            </a:r>
          </a:p>
          <a:p>
            <a:r>
              <a:rPr lang="hr-HR" dirty="0"/>
              <a:t>UJEDNAČAVANJE PREVENCIJSKE PRAKSE U SVIM ŠKOLAMA NA PODRUČJU RH</a:t>
            </a:r>
          </a:p>
          <a:p>
            <a:r>
              <a:rPr lang="hr-HR" dirty="0"/>
              <a:t>KONTINUIRANA PODRŠKA UČITELJIMA  I ŠKOLI U PLANIRANJU I PROVEDBI PREVENTIVNIH PROGRAMA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341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D0519E-A64D-46C0-A1A1-092EF85F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12E25FB-EC93-4262-9B62-12BA36160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lipsa 4">
            <a:extLst>
              <a:ext uri="{FF2B5EF4-FFF2-40B4-BE49-F238E27FC236}">
                <a16:creationId xmlns:a16="http://schemas.microsoft.com/office/drawing/2014/main" id="{31882CB3-C469-4742-B788-F6C2EFB55F87}"/>
              </a:ext>
            </a:extLst>
          </p:cNvPr>
          <p:cNvSpPr/>
          <p:nvPr/>
        </p:nvSpPr>
        <p:spPr>
          <a:xfrm>
            <a:off x="1085535" y="3117560"/>
            <a:ext cx="1770078" cy="14366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OSNOVNA ŠKOLA</a:t>
            </a:r>
            <a:endParaRPr lang="en-US" b="1" dirty="0"/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30B0673A-674A-43A8-89CD-2C95DCC1DE4A}"/>
              </a:ext>
            </a:extLst>
          </p:cNvPr>
          <p:cNvSpPr/>
          <p:nvPr/>
        </p:nvSpPr>
        <p:spPr>
          <a:xfrm>
            <a:off x="3229761" y="2390862"/>
            <a:ext cx="26844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RAZVOJ SAMOPOŠTOVANJA I POZITIVNE SLIKE O SEBI</a:t>
            </a:r>
            <a:endParaRPr lang="en-US" dirty="0"/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1B14F3B7-79BD-41C6-8271-86BEB1D34469}"/>
              </a:ext>
            </a:extLst>
          </p:cNvPr>
          <p:cNvSpPr/>
          <p:nvPr/>
        </p:nvSpPr>
        <p:spPr>
          <a:xfrm>
            <a:off x="3166844" y="3429000"/>
            <a:ext cx="274739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RAZVOJ SURADNIČKIH SOCIJALNIH VJEŠTINA</a:t>
            </a:r>
            <a:endParaRPr lang="en-US" dirty="0"/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E6A9A201-B28D-458A-AC41-84C4D5F48954}"/>
              </a:ext>
            </a:extLst>
          </p:cNvPr>
          <p:cNvSpPr/>
          <p:nvPr/>
        </p:nvSpPr>
        <p:spPr>
          <a:xfrm>
            <a:off x="3181525" y="4649047"/>
            <a:ext cx="27809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RAZVOJ VJEŠTINA SURADNIČKOG RJEŠAVANJA SUKOBA</a:t>
            </a:r>
            <a:endParaRPr lang="en-US" dirty="0"/>
          </a:p>
        </p:txBody>
      </p:sp>
      <p:sp>
        <p:nvSpPr>
          <p:cNvPr id="9" name="Elipsa 8">
            <a:extLst>
              <a:ext uri="{FF2B5EF4-FFF2-40B4-BE49-F238E27FC236}">
                <a16:creationId xmlns:a16="http://schemas.microsoft.com/office/drawing/2014/main" id="{F35FDDBA-1544-4AB4-8075-671053C36A49}"/>
              </a:ext>
            </a:extLst>
          </p:cNvPr>
          <p:cNvSpPr/>
          <p:nvPr/>
        </p:nvSpPr>
        <p:spPr>
          <a:xfrm>
            <a:off x="6501468" y="2013358"/>
            <a:ext cx="1459684" cy="118809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UČENICI</a:t>
            </a:r>
            <a:endParaRPr lang="en-US" b="1" dirty="0"/>
          </a:p>
        </p:txBody>
      </p:sp>
      <p:cxnSp>
        <p:nvCxnSpPr>
          <p:cNvPr id="11" name="Ravni poveznik sa strelicom 10">
            <a:extLst>
              <a:ext uri="{FF2B5EF4-FFF2-40B4-BE49-F238E27FC236}">
                <a16:creationId xmlns:a16="http://schemas.microsoft.com/office/drawing/2014/main" id="{289CCB87-9969-49B2-94CD-204E4FB6251A}"/>
              </a:ext>
            </a:extLst>
          </p:cNvPr>
          <p:cNvCxnSpPr>
            <a:stCxn id="5" idx="7"/>
          </p:cNvCxnSpPr>
          <p:nvPr/>
        </p:nvCxnSpPr>
        <p:spPr>
          <a:xfrm flipV="1">
            <a:off x="2596391" y="2919369"/>
            <a:ext cx="420290" cy="408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sa strelicom 12">
            <a:extLst>
              <a:ext uri="{FF2B5EF4-FFF2-40B4-BE49-F238E27FC236}">
                <a16:creationId xmlns:a16="http://schemas.microsoft.com/office/drawing/2014/main" id="{B76C869D-260A-4A04-8CB4-73E4630E3567}"/>
              </a:ext>
            </a:extLst>
          </p:cNvPr>
          <p:cNvCxnSpPr/>
          <p:nvPr/>
        </p:nvCxnSpPr>
        <p:spPr>
          <a:xfrm>
            <a:off x="2914335" y="3875714"/>
            <a:ext cx="252509" cy="67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sa strelicom 14">
            <a:extLst>
              <a:ext uri="{FF2B5EF4-FFF2-40B4-BE49-F238E27FC236}">
                <a16:creationId xmlns:a16="http://schemas.microsoft.com/office/drawing/2014/main" id="{B7273A1A-6B59-49E6-B771-7A2DAF6226AE}"/>
              </a:ext>
            </a:extLst>
          </p:cNvPr>
          <p:cNvCxnSpPr/>
          <p:nvPr/>
        </p:nvCxnSpPr>
        <p:spPr>
          <a:xfrm>
            <a:off x="2499919" y="4462667"/>
            <a:ext cx="516762" cy="610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sa strelicom 16">
            <a:extLst>
              <a:ext uri="{FF2B5EF4-FFF2-40B4-BE49-F238E27FC236}">
                <a16:creationId xmlns:a16="http://schemas.microsoft.com/office/drawing/2014/main" id="{082F7EC7-4C1D-40B4-839B-7CFE52A6CF31}"/>
              </a:ext>
            </a:extLst>
          </p:cNvPr>
          <p:cNvCxnSpPr/>
          <p:nvPr/>
        </p:nvCxnSpPr>
        <p:spPr>
          <a:xfrm flipV="1">
            <a:off x="7961152" y="2323750"/>
            <a:ext cx="662731" cy="176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sa strelicom 18">
            <a:extLst>
              <a:ext uri="{FF2B5EF4-FFF2-40B4-BE49-F238E27FC236}">
                <a16:creationId xmlns:a16="http://schemas.microsoft.com/office/drawing/2014/main" id="{0BAE2D25-DF4E-4B00-AD6F-AB6CB307BF87}"/>
              </a:ext>
            </a:extLst>
          </p:cNvPr>
          <p:cNvCxnSpPr/>
          <p:nvPr/>
        </p:nvCxnSpPr>
        <p:spPr>
          <a:xfrm>
            <a:off x="7961152" y="2983097"/>
            <a:ext cx="520118" cy="445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ravokutnik 19">
            <a:extLst>
              <a:ext uri="{FF2B5EF4-FFF2-40B4-BE49-F238E27FC236}">
                <a16:creationId xmlns:a16="http://schemas.microsoft.com/office/drawing/2014/main" id="{E436C1A1-C33C-4CFB-94E1-9F74D6DBCB3C}"/>
              </a:ext>
            </a:extLst>
          </p:cNvPr>
          <p:cNvSpPr/>
          <p:nvPr/>
        </p:nvSpPr>
        <p:spPr>
          <a:xfrm>
            <a:off x="8769850" y="1837345"/>
            <a:ext cx="1741556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>
                <a:solidFill>
                  <a:schemeClr val="tx1"/>
                </a:solidFill>
              </a:rPr>
              <a:t>PO 5 AKTIVNOSTI ZA SVAKI SPECIFIČNI CILJ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Pravokutnik 20">
            <a:extLst>
              <a:ext uri="{FF2B5EF4-FFF2-40B4-BE49-F238E27FC236}">
                <a16:creationId xmlns:a16="http://schemas.microsoft.com/office/drawing/2014/main" id="{6AE4125A-17F2-40F5-B11A-C245FC85F735}"/>
              </a:ext>
            </a:extLst>
          </p:cNvPr>
          <p:cNvSpPr/>
          <p:nvPr/>
        </p:nvSpPr>
        <p:spPr>
          <a:xfrm>
            <a:off x="8820464" y="3190153"/>
            <a:ext cx="1690941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AKTIVNOST 15 MINUTA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Elipsa 21">
            <a:extLst>
              <a:ext uri="{FF2B5EF4-FFF2-40B4-BE49-F238E27FC236}">
                <a16:creationId xmlns:a16="http://schemas.microsoft.com/office/drawing/2014/main" id="{6D50191A-729D-4039-BC73-CC4E7C6A47FC}"/>
              </a:ext>
            </a:extLst>
          </p:cNvPr>
          <p:cNvSpPr/>
          <p:nvPr/>
        </p:nvSpPr>
        <p:spPr>
          <a:xfrm>
            <a:off x="6587037" y="4462667"/>
            <a:ext cx="1583840" cy="10066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RODITELJI</a:t>
            </a:r>
            <a:endParaRPr lang="en-US" dirty="0"/>
          </a:p>
        </p:txBody>
      </p:sp>
      <p:cxnSp>
        <p:nvCxnSpPr>
          <p:cNvPr id="24" name="Ravni poveznik sa strelicom 23">
            <a:extLst>
              <a:ext uri="{FF2B5EF4-FFF2-40B4-BE49-F238E27FC236}">
                <a16:creationId xmlns:a16="http://schemas.microsoft.com/office/drawing/2014/main" id="{35D40433-5BC0-412B-BAC4-756D571FB448}"/>
              </a:ext>
            </a:extLst>
          </p:cNvPr>
          <p:cNvCxnSpPr/>
          <p:nvPr/>
        </p:nvCxnSpPr>
        <p:spPr>
          <a:xfrm>
            <a:off x="8196044" y="5023389"/>
            <a:ext cx="427839" cy="49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ravokutnik 24">
            <a:extLst>
              <a:ext uri="{FF2B5EF4-FFF2-40B4-BE49-F238E27FC236}">
                <a16:creationId xmlns:a16="http://schemas.microsoft.com/office/drawing/2014/main" id="{2BA265AF-F95E-4B3C-B980-1A5095095AB0}"/>
              </a:ext>
            </a:extLst>
          </p:cNvPr>
          <p:cNvSpPr/>
          <p:nvPr/>
        </p:nvSpPr>
        <p:spPr>
          <a:xfrm>
            <a:off x="8820464" y="4615492"/>
            <a:ext cx="1862355" cy="10066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>
                <a:solidFill>
                  <a:schemeClr val="tx1"/>
                </a:solidFill>
              </a:rPr>
              <a:t>PO 2 STRUČNE TEME NA RODITELJSKOM SASTANU PO 15 MINUTA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6705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195</TotalTime>
  <Words>456</Words>
  <Application>Microsoft Office PowerPoint</Application>
  <PresentationFormat>Široki zaslon</PresentationFormat>
  <Paragraphs>112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Retrospektiva</vt:lpstr>
      <vt:lpstr>ABECEDA PREVENCIJE implementacija  programa</vt:lpstr>
      <vt:lpstr> PREVENCIJA - definicija</vt:lpstr>
      <vt:lpstr>PREVENCIJA</vt:lpstr>
      <vt:lpstr>PowerPoint prezentacija</vt:lpstr>
      <vt:lpstr>KAKO UČENICI MANIFESTIRAJU PUP</vt:lpstr>
      <vt:lpstr>SEV</vt:lpstr>
      <vt:lpstr>Što je Abeceda prevencije</vt:lpstr>
      <vt:lpstr>SVRHA</vt:lpstr>
      <vt:lpstr>PowerPoint prezentacija</vt:lpstr>
      <vt:lpstr>TEME ZA RODITELJSKI SASTANAK</vt:lpstr>
      <vt:lpstr>Kako to izgleda</vt:lpstr>
      <vt:lpstr>Hodogram</vt:lpstr>
      <vt:lpstr>Korišteni materijali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ABECEDA PREVENCIJE </dc:title>
  <dc:creator>korisnik38</dc:creator>
  <cp:lastModifiedBy>korisnik38</cp:lastModifiedBy>
  <cp:revision>29</cp:revision>
  <dcterms:created xsi:type="dcterms:W3CDTF">2024-12-19T08:18:45Z</dcterms:created>
  <dcterms:modified xsi:type="dcterms:W3CDTF">2025-01-14T11:48:02Z</dcterms:modified>
</cp:coreProperties>
</file>