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8" r:id="rId4"/>
    <p:sldId id="272" r:id="rId5"/>
    <p:sldId id="273" r:id="rId6"/>
    <p:sldId id="262" r:id="rId7"/>
    <p:sldId id="263" r:id="rId8"/>
    <p:sldId id="264" r:id="rId9"/>
    <p:sldId id="265" r:id="rId10"/>
    <p:sldId id="266" r:id="rId11"/>
    <p:sldId id="269" r:id="rId12"/>
    <p:sldId id="271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7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7EEC-FFDC-4290-813B-88193A521CA4}" type="datetimeFigureOut">
              <a:rPr lang="sr-Latn-CS" smtClean="0"/>
              <a:pPr/>
              <a:t>20.2.2023.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13A5-68A2-47D1-8700-22F7ED711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splatni prazni znak stop, preuzmite besplatne isječke i besplatne isječke  - Ost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399999" cy="540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71736" y="1571612"/>
            <a:ext cx="3909918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F7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</a:t>
            </a:r>
            <a:r>
              <a:rPr lang="hr-HR" sz="1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28794" y="5572140"/>
            <a:ext cx="6400800" cy="11429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PAMETNO KUPUJ!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0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GOTOVA JELA I JUHE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3357586"/>
          </a:xfrm>
        </p:spPr>
        <p:txBody>
          <a:bodyPr/>
          <a:lstStyle/>
          <a:p>
            <a:r>
              <a:rPr lang="hr-HR" b="1" dirty="0"/>
              <a:t>Kuhinjska sol</a:t>
            </a:r>
            <a:r>
              <a:rPr lang="hr-HR" dirty="0"/>
              <a:t>: smjesa soli, najviše NaCl, </a:t>
            </a:r>
            <a:r>
              <a:rPr lang="hr-HR" b="1" dirty="0"/>
              <a:t>dodaje se za okus hrane.</a:t>
            </a:r>
          </a:p>
          <a:p>
            <a:r>
              <a:rPr lang="hr-HR" dirty="0"/>
              <a:t>Mononatrijglutamat: </a:t>
            </a:r>
            <a:r>
              <a:rPr lang="hr-HR" b="1" dirty="0"/>
              <a:t>C</a:t>
            </a:r>
            <a:r>
              <a:rPr lang="hr-HR" b="1" baseline="-25000" dirty="0"/>
              <a:t>5</a:t>
            </a:r>
            <a:r>
              <a:rPr lang="hr-HR" b="1" dirty="0"/>
              <a:t>O</a:t>
            </a:r>
            <a:r>
              <a:rPr lang="hr-HR" b="1" baseline="-25000" dirty="0"/>
              <a:t>4</a:t>
            </a:r>
            <a:r>
              <a:rPr lang="hr-HR" b="1" dirty="0"/>
              <a:t>NH</a:t>
            </a:r>
            <a:r>
              <a:rPr lang="hr-HR" b="1" baseline="-25000" dirty="0"/>
              <a:t>8</a:t>
            </a:r>
            <a:r>
              <a:rPr lang="hr-HR" b="1" dirty="0"/>
              <a:t>Na, koristi se za pojačavanje okusa hrane.</a:t>
            </a:r>
          </a:p>
          <a:p>
            <a:r>
              <a:rPr lang="hr-HR" dirty="0"/>
              <a:t>Kalcij glutamat: </a:t>
            </a:r>
            <a:r>
              <a:rPr lang="hr-HR" b="1" dirty="0"/>
              <a:t>C</a:t>
            </a:r>
            <a:r>
              <a:rPr lang="hr-HR" b="1" baseline="-25000" dirty="0"/>
              <a:t>5</a:t>
            </a:r>
            <a:r>
              <a:rPr lang="hr-HR" b="1" dirty="0"/>
              <a:t>O</a:t>
            </a:r>
            <a:r>
              <a:rPr lang="hr-HR" b="1" baseline="-25000" dirty="0"/>
              <a:t>4</a:t>
            </a:r>
            <a:r>
              <a:rPr lang="hr-HR" b="1" dirty="0"/>
              <a:t>NH</a:t>
            </a:r>
            <a:r>
              <a:rPr lang="hr-HR" b="1" baseline="-25000" dirty="0"/>
              <a:t>8</a:t>
            </a:r>
            <a:r>
              <a:rPr lang="hr-HR" b="1" dirty="0"/>
              <a:t>Ca, koristi se za pojačavanje okusa hrane. </a:t>
            </a:r>
          </a:p>
          <a:p>
            <a:endParaRPr lang="hr-HR" dirty="0"/>
          </a:p>
        </p:txBody>
      </p:sp>
      <p:pic>
        <p:nvPicPr>
          <p:cNvPr id="4" name="Picture 3" descr="1676287751366 (3).jpg"/>
          <p:cNvPicPr>
            <a:picLocks noChangeAspect="1"/>
          </p:cNvPicPr>
          <p:nvPr/>
        </p:nvPicPr>
        <p:blipFill>
          <a:blip r:embed="rId2" cstate="print"/>
          <a:srcRect l="22148" t="10416" r="16577" b="12500"/>
          <a:stretch>
            <a:fillRect/>
          </a:stretch>
        </p:blipFill>
        <p:spPr>
          <a:xfrm rot="16200000">
            <a:off x="4500562" y="-928718"/>
            <a:ext cx="314327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treba </a:t>
            </a:r>
            <a:r>
              <a:rPr lang="hr-HR" b="1" dirty="0" smtClean="0"/>
              <a:t>naučiti čitati deklaracije </a:t>
            </a:r>
            <a:r>
              <a:rPr lang="hr-HR" dirty="0" smtClean="0"/>
              <a:t>na proizvodima,</a:t>
            </a:r>
          </a:p>
          <a:p>
            <a:r>
              <a:rPr lang="hr-HR" dirty="0" smtClean="0"/>
              <a:t>kupovati </a:t>
            </a:r>
            <a:r>
              <a:rPr lang="hr-HR" b="1" dirty="0" smtClean="0"/>
              <a:t>hranu s manje soli,</a:t>
            </a:r>
          </a:p>
          <a:p>
            <a:r>
              <a:rPr lang="hr-HR" b="1" dirty="0" smtClean="0"/>
              <a:t>izbjegavati grickalice, hamburgere, suhomesnate proizvode, kekse…</a:t>
            </a:r>
          </a:p>
          <a:p>
            <a:r>
              <a:rPr lang="hr-HR" b="1" dirty="0" smtClean="0"/>
              <a:t>jesti više svježeg voća i povrća, mozzarela sira, ribe, domaće juhe, jogurta i žitarica bez soli,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hr-HR" dirty="0" smtClean="0"/>
              <a:t>JEDI ZDRAVO I ŽIVI DUŽE!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ir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5" y="2000240"/>
            <a:ext cx="6511037" cy="350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ISHODI 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86874" cy="514353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Analizira utjecaj životnih navika i različitih čimbenika na zdravlje organizma ističući važnost prepoznavanja simptoma bolesti i pravovremenog poduzimanja mjere zaštite.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Kritički razmatra upotrebu tvari i njihov utjecaj na čovjekovo zdravlje i okoliš.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Učenik samostalno traži nove informacije iz različitih izvora, transformira ih u novo znanje i uspješno primjenjuje pri rješavanju problema.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Učenik samostalno procjenjuje i odabire potrebne informacije između ponuđenih informacija.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unosimo </a:t>
            </a:r>
            <a:r>
              <a:rPr lang="hr-HR" b="1" dirty="0" smtClean="0"/>
              <a:t>pet do deset grama soli više </a:t>
            </a:r>
            <a:r>
              <a:rPr lang="hr-HR" dirty="0" smtClean="0"/>
              <a:t>nego je potrebno ljudskom tijelu,</a:t>
            </a:r>
          </a:p>
          <a:p>
            <a:r>
              <a:rPr lang="hr-HR" b="1" dirty="0" smtClean="0"/>
              <a:t>“BIJELO ZLO” ,</a:t>
            </a:r>
          </a:p>
          <a:p>
            <a:r>
              <a:rPr lang="hr-HR" dirty="0" smtClean="0"/>
              <a:t>povišen unos soli povezuje se s </a:t>
            </a:r>
            <a:r>
              <a:rPr lang="hr-HR" b="1" dirty="0" smtClean="0"/>
              <a:t>povišenim tlakom, razvojem osteoporoze, karcinomom želudca, stradavanjem bubrega,</a:t>
            </a:r>
          </a:p>
          <a:p>
            <a:r>
              <a:rPr lang="hr-HR" dirty="0" smtClean="0"/>
              <a:t>dnevne potrebe organizma odrasle i zdrave  osobe za kuhinjskom soli su </a:t>
            </a:r>
            <a:r>
              <a:rPr lang="hr-HR" b="1" dirty="0" smtClean="0"/>
              <a:t>5g, </a:t>
            </a:r>
          </a:p>
          <a:p>
            <a:r>
              <a:rPr lang="hr-HR" dirty="0" smtClean="0"/>
              <a:t> u </a:t>
            </a:r>
            <a:r>
              <a:rPr lang="hr-HR" b="1" dirty="0" smtClean="0"/>
              <a:t>Hrvatskoj</a:t>
            </a:r>
            <a:r>
              <a:rPr lang="hr-HR" dirty="0" smtClean="0"/>
              <a:t> odrasla osoba dnevno unese prosječno </a:t>
            </a:r>
            <a:r>
              <a:rPr lang="hr-HR" b="1" dirty="0" smtClean="0"/>
              <a:t>11,6 g </a:t>
            </a:r>
            <a:r>
              <a:rPr lang="hr-HR" dirty="0" smtClean="0"/>
              <a:t>kuhinjske soli,</a:t>
            </a:r>
          </a:p>
          <a:p>
            <a:endParaRPr lang="hr-HR" b="1" dirty="0" smtClean="0"/>
          </a:p>
          <a:p>
            <a:pPr>
              <a:buNone/>
            </a:pPr>
            <a:endParaRPr lang="hr-HR" b="1" dirty="0"/>
          </a:p>
        </p:txBody>
      </p:sp>
      <p:pic>
        <p:nvPicPr>
          <p:cNvPr id="5" name="Picture 4" descr="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51"/>
            <a:ext cx="3286148" cy="2048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Sadržaj projekta: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učenici donose prazne omote i većice prehrambenih proizvoda koje često koriste u prehrani,</a:t>
            </a:r>
          </a:p>
          <a:p>
            <a:r>
              <a:rPr lang="hr-HR" dirty="0" smtClean="0"/>
              <a:t>p</a:t>
            </a:r>
            <a:r>
              <a:rPr lang="hr-HR" dirty="0" smtClean="0"/>
              <a:t>odijeljeni u timove proučavaju sastojke na omotima te izdvajaju pronađene soli,</a:t>
            </a:r>
          </a:p>
          <a:p>
            <a:r>
              <a:rPr lang="hr-HR" dirty="0" smtClean="0"/>
              <a:t> istražuju zašto se soli dodaju u proizvode te na kraju donose zaključak.</a:t>
            </a:r>
            <a:br>
              <a:rPr lang="hr-HR" dirty="0" smtClean="0"/>
            </a:b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85752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18553" y="3696892"/>
            <a:ext cx="253605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35885" y="3464719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76747" y="-190525"/>
            <a:ext cx="3500463" cy="45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2428860" cy="1143000"/>
          </a:xfrm>
        </p:spPr>
        <p:txBody>
          <a:bodyPr/>
          <a:lstStyle/>
          <a:p>
            <a:r>
              <a:rPr lang="hr-HR" b="1" dirty="0" smtClean="0"/>
              <a:t>KEKSI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Natrijev hidrogen karbonat: 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NaHCO</a:t>
            </a:r>
            <a:r>
              <a:rPr lang="hr-HR" b="1" baseline="-25000" dirty="0" smtClean="0"/>
              <a:t>3</a:t>
            </a:r>
            <a:r>
              <a:rPr lang="hr-HR" b="1" dirty="0"/>
              <a:t>, </a:t>
            </a:r>
            <a:r>
              <a:rPr lang="hr-HR" dirty="0"/>
              <a:t>k</a:t>
            </a:r>
            <a:r>
              <a:rPr lang="hr-HR" dirty="0" smtClean="0"/>
              <a:t>oristi </a:t>
            </a:r>
            <a:r>
              <a:rPr lang="hr-HR" dirty="0"/>
              <a:t>se za </a:t>
            </a:r>
            <a:r>
              <a:rPr lang="hr-HR" b="1" dirty="0"/>
              <a:t>rahljenje i dizanje tijesta.</a:t>
            </a:r>
          </a:p>
          <a:p>
            <a:r>
              <a:rPr lang="hr-HR" dirty="0"/>
              <a:t>Amonijev hidrogen karbonat: </a:t>
            </a:r>
            <a:r>
              <a:rPr lang="hr-HR" b="1" dirty="0"/>
              <a:t>NH</a:t>
            </a:r>
            <a:r>
              <a:rPr lang="hr-HR" b="1" baseline="-25000" dirty="0"/>
              <a:t>4</a:t>
            </a:r>
            <a:r>
              <a:rPr lang="hr-HR" b="1" dirty="0"/>
              <a:t>HCO</a:t>
            </a:r>
            <a:r>
              <a:rPr lang="hr-HR" b="1" baseline="-25000" dirty="0"/>
              <a:t>3</a:t>
            </a:r>
            <a:r>
              <a:rPr lang="hr-HR" b="1" dirty="0" smtClean="0"/>
              <a:t>,</a:t>
            </a:r>
          </a:p>
          <a:p>
            <a:pPr>
              <a:buNone/>
            </a:pPr>
            <a:r>
              <a:rPr lang="hr-HR" b="1" dirty="0" smtClean="0"/>
              <a:t>koristi </a:t>
            </a:r>
            <a:r>
              <a:rPr lang="hr-HR" b="1" dirty="0"/>
              <a:t>se </a:t>
            </a:r>
            <a:r>
              <a:rPr lang="hr-HR" dirty="0"/>
              <a:t>za</a:t>
            </a:r>
            <a:r>
              <a:rPr lang="hr-HR" b="1" dirty="0"/>
              <a:t> dizanje tijesta.</a:t>
            </a:r>
          </a:p>
          <a:p>
            <a:r>
              <a:rPr lang="hr-HR" dirty="0"/>
              <a:t>Natrijev citrat: </a:t>
            </a:r>
            <a:r>
              <a:rPr lang="hr-HR" b="1" dirty="0"/>
              <a:t>C</a:t>
            </a:r>
            <a:r>
              <a:rPr lang="hr-HR" b="1" baseline="-25000" dirty="0"/>
              <a:t>6</a:t>
            </a:r>
            <a:r>
              <a:rPr lang="hr-HR" b="1" dirty="0"/>
              <a:t>H</a:t>
            </a:r>
            <a:r>
              <a:rPr lang="hr-HR" b="1" baseline="-25000" dirty="0"/>
              <a:t>5</a:t>
            </a:r>
            <a:r>
              <a:rPr lang="hr-HR" b="1" dirty="0"/>
              <a:t>O</a:t>
            </a:r>
            <a:r>
              <a:rPr lang="hr-HR" b="1" baseline="-25000" dirty="0"/>
              <a:t>7</a:t>
            </a:r>
            <a:r>
              <a:rPr lang="hr-HR" b="1" dirty="0"/>
              <a:t>Na</a:t>
            </a:r>
            <a:r>
              <a:rPr lang="hr-HR" b="1" baseline="-25000" dirty="0"/>
              <a:t>3</a:t>
            </a:r>
            <a:r>
              <a:rPr lang="hr-HR" b="1" dirty="0"/>
              <a:t> , </a:t>
            </a:r>
            <a:endParaRPr lang="hr-HR" b="1" dirty="0" smtClean="0"/>
          </a:p>
          <a:p>
            <a:pPr>
              <a:buNone/>
            </a:pPr>
            <a:r>
              <a:rPr lang="hr-HR" dirty="0" smtClean="0"/>
              <a:t>korist </a:t>
            </a:r>
            <a:r>
              <a:rPr lang="hr-HR" dirty="0"/>
              <a:t>se za</a:t>
            </a:r>
            <a:r>
              <a:rPr lang="hr-HR" b="1" dirty="0"/>
              <a:t> reguliranje kiselosti i za zgušnjavanje. </a:t>
            </a:r>
          </a:p>
          <a:p>
            <a:r>
              <a:rPr lang="hr-HR" b="1" dirty="0"/>
              <a:t>Kuhinjska sol</a:t>
            </a:r>
            <a:r>
              <a:rPr lang="hr-HR" dirty="0"/>
              <a:t>: smjesa različitih soli, najviše </a:t>
            </a:r>
            <a:r>
              <a:rPr lang="hr-HR" dirty="0" smtClean="0"/>
              <a:t>NaCl,</a:t>
            </a:r>
          </a:p>
          <a:p>
            <a:pPr>
              <a:buNone/>
            </a:pPr>
            <a:r>
              <a:rPr lang="hr-HR" b="1" dirty="0" smtClean="0"/>
              <a:t>utječe </a:t>
            </a:r>
            <a:r>
              <a:rPr lang="hr-HR" b="1" dirty="0"/>
              <a:t>na okus hrane.</a:t>
            </a:r>
          </a:p>
          <a:p>
            <a:r>
              <a:rPr lang="hr-HR" dirty="0"/>
              <a:t>Natrijev karbonat: </a:t>
            </a:r>
            <a:r>
              <a:rPr lang="hr-HR" b="1" dirty="0"/>
              <a:t>Na</a:t>
            </a:r>
            <a:r>
              <a:rPr lang="hr-HR" b="1" baseline="-25000" dirty="0"/>
              <a:t>2</a:t>
            </a:r>
            <a:r>
              <a:rPr lang="hr-HR" b="1" dirty="0"/>
              <a:t>CO</a:t>
            </a:r>
            <a:r>
              <a:rPr lang="hr-HR" b="1" baseline="-25000" dirty="0"/>
              <a:t>3</a:t>
            </a:r>
            <a:r>
              <a:rPr lang="hr-HR" b="1" dirty="0"/>
              <a:t> , </a:t>
            </a:r>
            <a:r>
              <a:rPr lang="hr-HR" dirty="0"/>
              <a:t>koristi se za </a:t>
            </a:r>
            <a:r>
              <a:rPr lang="hr-HR" b="1" dirty="0" smtClean="0"/>
              <a:t>dizanje</a:t>
            </a:r>
          </a:p>
          <a:p>
            <a:pPr>
              <a:buNone/>
            </a:pPr>
            <a:r>
              <a:rPr lang="hr-HR" b="1" dirty="0" smtClean="0"/>
              <a:t>tijesta </a:t>
            </a:r>
            <a:r>
              <a:rPr lang="hr-HR" b="1" dirty="0"/>
              <a:t>i regulator kiselosti.</a:t>
            </a:r>
          </a:p>
        </p:txBody>
      </p:sp>
      <p:pic>
        <p:nvPicPr>
          <p:cNvPr id="4" name="Content Placeholder 3" descr="1676287751402.jpg"/>
          <p:cNvPicPr>
            <a:picLocks noChangeAspect="1"/>
          </p:cNvPicPr>
          <p:nvPr/>
        </p:nvPicPr>
        <p:blipFill>
          <a:blip r:embed="rId2" cstate="print"/>
          <a:srcRect l="12219" t="13574" r="12219" b="18555"/>
          <a:stretch>
            <a:fillRect/>
          </a:stretch>
        </p:blipFill>
        <p:spPr>
          <a:xfrm>
            <a:off x="4786314" y="142852"/>
            <a:ext cx="3857652" cy="253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SUHOMESNATI PROIZVODI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Natrijev aksorbat: </a:t>
            </a:r>
            <a:r>
              <a:rPr lang="hr-HR" b="1" dirty="0"/>
              <a:t>C</a:t>
            </a:r>
            <a:r>
              <a:rPr lang="hr-HR" b="1" baseline="-25000" dirty="0"/>
              <a:t>6</a:t>
            </a:r>
            <a:r>
              <a:rPr lang="hr-HR" b="1" dirty="0"/>
              <a:t>H</a:t>
            </a:r>
            <a:r>
              <a:rPr lang="hr-HR" b="1" baseline="-25000" dirty="0"/>
              <a:t>7</a:t>
            </a:r>
            <a:r>
              <a:rPr lang="hr-HR" b="1" dirty="0"/>
              <a:t>O</a:t>
            </a:r>
            <a:r>
              <a:rPr lang="hr-HR" b="1" baseline="-25000" dirty="0"/>
              <a:t>6</a:t>
            </a:r>
            <a:r>
              <a:rPr lang="hr-HR" b="1" dirty="0"/>
              <a:t>Na </a:t>
            </a:r>
            <a:r>
              <a:rPr lang="hr-HR" dirty="0"/>
              <a:t>, koristi se kao </a:t>
            </a:r>
            <a:r>
              <a:rPr lang="hr-HR" b="1" dirty="0"/>
              <a:t>antioksidans i regulator kiselosti.</a:t>
            </a:r>
          </a:p>
          <a:p>
            <a:r>
              <a:rPr lang="hr-HR" dirty="0"/>
              <a:t>Natrijev citrat: </a:t>
            </a:r>
            <a:r>
              <a:rPr lang="hr-HR" b="1" dirty="0"/>
              <a:t>C</a:t>
            </a:r>
            <a:r>
              <a:rPr lang="hr-HR" b="1" baseline="-25000" dirty="0"/>
              <a:t>6</a:t>
            </a:r>
            <a:r>
              <a:rPr lang="hr-HR" b="1" dirty="0"/>
              <a:t>H</a:t>
            </a:r>
            <a:r>
              <a:rPr lang="hr-HR" b="1" baseline="-25000" dirty="0"/>
              <a:t>5</a:t>
            </a:r>
            <a:r>
              <a:rPr lang="hr-HR" b="1" dirty="0"/>
              <a:t>O</a:t>
            </a:r>
            <a:r>
              <a:rPr lang="hr-HR" b="1" baseline="-25000" dirty="0"/>
              <a:t>7</a:t>
            </a:r>
            <a:r>
              <a:rPr lang="hr-HR" b="1" dirty="0"/>
              <a:t>Na</a:t>
            </a:r>
            <a:r>
              <a:rPr lang="hr-HR" b="1" baseline="-25000" dirty="0"/>
              <a:t>3</a:t>
            </a:r>
            <a:r>
              <a:rPr lang="hr-HR" dirty="0"/>
              <a:t>,korist se za </a:t>
            </a:r>
            <a:r>
              <a:rPr lang="hr-HR" b="1" dirty="0"/>
              <a:t>zgušnjavanje. </a:t>
            </a:r>
          </a:p>
          <a:p>
            <a:r>
              <a:rPr lang="hr-HR" dirty="0"/>
              <a:t>Natrijev nitrat: </a:t>
            </a:r>
            <a:r>
              <a:rPr lang="hr-HR" b="1" dirty="0"/>
              <a:t>NaNO</a:t>
            </a:r>
            <a:r>
              <a:rPr lang="hr-HR" b="1" baseline="-25000" dirty="0"/>
              <a:t>3</a:t>
            </a:r>
            <a:r>
              <a:rPr lang="hr-HR" b="1" dirty="0"/>
              <a:t> , usporava razmnožavanje mikroorganizama.</a:t>
            </a:r>
          </a:p>
          <a:p>
            <a:r>
              <a:rPr lang="hr-HR" dirty="0"/>
              <a:t>Natrijev nitrit: </a:t>
            </a:r>
            <a:r>
              <a:rPr lang="hr-HR" b="1" dirty="0"/>
              <a:t>NaNO</a:t>
            </a:r>
            <a:r>
              <a:rPr lang="hr-HR" b="1" baseline="-25000" dirty="0"/>
              <a:t>2</a:t>
            </a:r>
            <a:r>
              <a:rPr lang="hr-HR" b="1" dirty="0"/>
              <a:t>, sredstvo za konzerviranje samo u salamuri.</a:t>
            </a:r>
          </a:p>
          <a:p>
            <a:r>
              <a:rPr lang="hr-HR" dirty="0"/>
              <a:t>Natrijev acetat: </a:t>
            </a:r>
            <a:r>
              <a:rPr lang="hr-HR" b="1" dirty="0"/>
              <a:t>C</a:t>
            </a:r>
            <a:r>
              <a:rPr lang="hr-HR" b="1" baseline="-25000" dirty="0"/>
              <a:t>2</a:t>
            </a:r>
            <a:r>
              <a:rPr lang="hr-HR" b="1" dirty="0"/>
              <a:t>H</a:t>
            </a:r>
            <a:r>
              <a:rPr lang="hr-HR" b="1" baseline="-25000" dirty="0"/>
              <a:t>3</a:t>
            </a:r>
            <a:r>
              <a:rPr lang="hr-HR" b="1" dirty="0"/>
              <a:t>O</a:t>
            </a:r>
            <a:r>
              <a:rPr lang="hr-HR" b="1" baseline="-25000" dirty="0"/>
              <a:t>2</a:t>
            </a:r>
            <a:r>
              <a:rPr lang="hr-HR" b="1" dirty="0"/>
              <a:t>Na, koristi se za konzerviranje, regulira kiselost.</a:t>
            </a:r>
          </a:p>
          <a:p>
            <a:r>
              <a:rPr lang="hr-HR" dirty="0"/>
              <a:t>Kalijev klorid: </a:t>
            </a:r>
            <a:r>
              <a:rPr lang="hr-HR" b="1" dirty="0"/>
              <a:t>KCl</a:t>
            </a:r>
            <a:r>
              <a:rPr lang="hr-HR" dirty="0"/>
              <a:t>, zamjena za morsku sol, </a:t>
            </a:r>
            <a:r>
              <a:rPr lang="hr-HR" b="1" dirty="0"/>
              <a:t>pojačava okus, tvar za želiranje.</a:t>
            </a:r>
          </a:p>
        </p:txBody>
      </p:sp>
      <p:pic>
        <p:nvPicPr>
          <p:cNvPr id="4" name="Content Placeholder 3" descr="1676287751381.jpg"/>
          <p:cNvPicPr>
            <a:picLocks noChangeAspect="1"/>
          </p:cNvPicPr>
          <p:nvPr/>
        </p:nvPicPr>
        <p:blipFill>
          <a:blip r:embed="rId2" cstate="print"/>
          <a:srcRect l="24842" t="18432" r="13963" b="10540"/>
          <a:stretch>
            <a:fillRect/>
          </a:stretch>
        </p:blipFill>
        <p:spPr>
          <a:xfrm rot="16200000">
            <a:off x="1750722" y="-583137"/>
            <a:ext cx="5221320" cy="810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SIREVI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hr-HR" dirty="0"/>
              <a:t>Natrijev fosfat: </a:t>
            </a:r>
            <a:r>
              <a:rPr lang="hr-HR" b="1" dirty="0"/>
              <a:t>Na</a:t>
            </a:r>
            <a:r>
              <a:rPr lang="hr-HR" b="1" baseline="-25000" dirty="0"/>
              <a:t>3</a:t>
            </a:r>
            <a:r>
              <a:rPr lang="hr-HR" b="1" dirty="0"/>
              <a:t>PO</a:t>
            </a:r>
            <a:r>
              <a:rPr lang="hr-HR" b="1" baseline="-25000" dirty="0"/>
              <a:t>4</a:t>
            </a:r>
            <a:r>
              <a:rPr lang="hr-HR" b="1" dirty="0"/>
              <a:t> , raspršuje proteine, ujednačava raspodjelu vode i </a:t>
            </a:r>
            <a:r>
              <a:rPr lang="hr-HR" b="1" dirty="0" smtClean="0"/>
              <a:t>masti oko </a:t>
            </a:r>
            <a:r>
              <a:rPr lang="hr-HR" dirty="0"/>
              <a:t>proteina u topljenim sirevima.</a:t>
            </a:r>
          </a:p>
          <a:p>
            <a:r>
              <a:rPr lang="hr-HR" dirty="0"/>
              <a:t>Kalijev klorid: </a:t>
            </a:r>
            <a:r>
              <a:rPr lang="hr-HR" b="1" dirty="0"/>
              <a:t>KCl, sredstvo za učvršćivanje.</a:t>
            </a:r>
          </a:p>
          <a:p>
            <a:r>
              <a:rPr lang="hr-HR" dirty="0"/>
              <a:t>Kalcijev klorid: </a:t>
            </a:r>
            <a:r>
              <a:rPr lang="hr-HR" b="1" dirty="0"/>
              <a:t>CaCl</a:t>
            </a:r>
            <a:r>
              <a:rPr lang="hr-HR" b="1" baseline="-25000" dirty="0"/>
              <a:t>2</a:t>
            </a:r>
            <a:r>
              <a:rPr lang="hr-HR" b="1" dirty="0"/>
              <a:t>, sredstva za učvršćivanje, za zgušnjavanje, </a:t>
            </a:r>
            <a:r>
              <a:rPr lang="hr-HR" b="1" dirty="0" smtClean="0"/>
              <a:t>regulator </a:t>
            </a:r>
            <a:r>
              <a:rPr lang="hr-HR" b="1" dirty="0"/>
              <a:t>kiselosti.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10390" r="10000" b="5003"/>
          <a:stretch>
            <a:fillRect/>
          </a:stretch>
        </p:blipFill>
        <p:spPr bwMode="auto">
          <a:xfrm rot="16200000">
            <a:off x="3205904" y="3205888"/>
            <a:ext cx="28750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939784"/>
          </a:xfrm>
        </p:spPr>
        <p:txBody>
          <a:bodyPr/>
          <a:lstStyle/>
          <a:p>
            <a:r>
              <a:rPr lang="hr-HR" b="1" dirty="0" smtClean="0"/>
              <a:t>GRICKALICE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857232"/>
            <a:ext cx="8229600" cy="4525963"/>
          </a:xfrm>
        </p:spPr>
        <p:txBody>
          <a:bodyPr/>
          <a:lstStyle/>
          <a:p>
            <a:r>
              <a:rPr lang="hr-HR" b="1" dirty="0"/>
              <a:t>Kuhinjska sol: </a:t>
            </a:r>
            <a:r>
              <a:rPr lang="hr-HR" dirty="0"/>
              <a:t>smjesa soli, najviše NaCl, </a:t>
            </a:r>
            <a:r>
              <a:rPr lang="hr-HR" b="1" dirty="0"/>
              <a:t>koristi se za okus hrane</a:t>
            </a:r>
            <a:r>
              <a:rPr lang="hr-HR" dirty="0"/>
              <a:t>.</a:t>
            </a:r>
          </a:p>
          <a:p>
            <a:r>
              <a:rPr lang="hr-HR" dirty="0"/>
              <a:t>Kalijev klorid: </a:t>
            </a:r>
            <a:r>
              <a:rPr lang="hr-HR" b="1" dirty="0"/>
              <a:t>KCl, </a:t>
            </a:r>
            <a:r>
              <a:rPr lang="hr-HR" dirty="0"/>
              <a:t>dodaje se kao</a:t>
            </a:r>
            <a:r>
              <a:rPr lang="hr-HR" b="1" dirty="0"/>
              <a:t> zamjena za sol, sredstvo za pojačavanje </a:t>
            </a:r>
            <a:r>
              <a:rPr lang="hr-HR" b="1" dirty="0" smtClean="0"/>
              <a:t>okusa, tvar </a:t>
            </a:r>
            <a:r>
              <a:rPr lang="hr-HR" b="1" dirty="0"/>
              <a:t>za želiranje.</a:t>
            </a:r>
          </a:p>
          <a:p>
            <a:endParaRPr lang="hr-HR" dirty="0"/>
          </a:p>
        </p:txBody>
      </p:sp>
      <p:pic>
        <p:nvPicPr>
          <p:cNvPr id="4" name="Content Placeholder 3" descr="1676287751352.jpg"/>
          <p:cNvPicPr>
            <a:picLocks noChangeAspect="1"/>
          </p:cNvPicPr>
          <p:nvPr/>
        </p:nvPicPr>
        <p:blipFill>
          <a:blip r:embed="rId2" cstate="print"/>
          <a:srcRect l="24842" t="13697" r="16073" b="13697"/>
          <a:stretch>
            <a:fillRect/>
          </a:stretch>
        </p:blipFill>
        <p:spPr>
          <a:xfrm rot="16200000">
            <a:off x="3214901" y="2214331"/>
            <a:ext cx="3112209" cy="511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495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ISHODI </vt:lpstr>
      <vt:lpstr>Slide 3</vt:lpstr>
      <vt:lpstr>PROJEKT </vt:lpstr>
      <vt:lpstr>Slide 5</vt:lpstr>
      <vt:lpstr>KEKSI </vt:lpstr>
      <vt:lpstr>SUHOMESNATI PROIZVODI </vt:lpstr>
      <vt:lpstr>SIREVI </vt:lpstr>
      <vt:lpstr>GRICKALICE </vt:lpstr>
      <vt:lpstr>GOTOVA JELA I JUHE</vt:lpstr>
      <vt:lpstr>ZAKLJUČAK </vt:lpstr>
      <vt:lpstr>JEDI ZDRAVO I ŽIVI DUŽE!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</cp:revision>
  <dcterms:created xsi:type="dcterms:W3CDTF">2023-02-13T11:25:43Z</dcterms:created>
  <dcterms:modified xsi:type="dcterms:W3CDTF">2023-02-20T12:46:13Z</dcterms:modified>
</cp:coreProperties>
</file>